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57" r:id="rId3"/>
    <p:sldId id="258" r:id="rId4"/>
    <p:sldId id="259" r:id="rId5"/>
    <p:sldId id="270" r:id="rId6"/>
    <p:sldId id="271" r:id="rId7"/>
    <p:sldId id="273" r:id="rId8"/>
    <p:sldId id="266" r:id="rId9"/>
    <p:sldId id="272" r:id="rId10"/>
    <p:sldId id="267" r:id="rId11"/>
    <p:sldId id="274" r:id="rId12"/>
    <p:sldId id="265" r:id="rId13"/>
    <p:sldId id="260" r:id="rId14"/>
    <p:sldId id="263" r:id="rId15"/>
    <p:sldId id="261" r:id="rId16"/>
    <p:sldId id="262" r:id="rId17"/>
    <p:sldId id="264" r:id="rId18"/>
    <p:sldId id="268" r:id="rId19"/>
    <p:sldId id="275" r:id="rId20"/>
    <p:sldId id="299" r:id="rId21"/>
    <p:sldId id="269" r:id="rId22"/>
    <p:sldId id="300" r:id="rId23"/>
    <p:sldId id="2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2093"/>
  </p:normalViewPr>
  <p:slideViewPr>
    <p:cSldViewPr snapToGrid="0">
      <p:cViewPr varScale="1">
        <p:scale>
          <a:sx n="86" d="100"/>
          <a:sy n="86" d="100"/>
        </p:scale>
        <p:origin x="14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16E376-BC17-EA4E-9EBA-1ADD725BDE85}"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en-US"/>
        </a:p>
      </dgm:t>
    </dgm:pt>
    <dgm:pt modelId="{2B24862A-676C-5348-9F2C-9B11348B6D42}">
      <dgm:prSet phldrT="[Text]" custT="1">
        <dgm:style>
          <a:lnRef idx="1">
            <a:schemeClr val="accent3"/>
          </a:lnRef>
          <a:fillRef idx="2">
            <a:schemeClr val="accent3"/>
          </a:fillRef>
          <a:effectRef idx="1">
            <a:schemeClr val="accent3"/>
          </a:effectRef>
          <a:fontRef idx="minor">
            <a:schemeClr val="dk1"/>
          </a:fontRef>
        </dgm:style>
      </dgm:prSet>
      <dgm:spPr>
        <a:solidFill>
          <a:schemeClr val="accent3">
            <a:lumMod val="40000"/>
            <a:lumOff val="60000"/>
          </a:schemeClr>
        </a:solidFill>
      </dgm:spPr>
      <dgm:t>
        <a:bodyPr/>
        <a:lstStyle/>
        <a:p>
          <a:r>
            <a:rPr lang="en-US" sz="2000" b="1" dirty="0"/>
            <a:t>Trust Building</a:t>
          </a:r>
        </a:p>
      </dgm:t>
    </dgm:pt>
    <dgm:pt modelId="{786A1CAC-CBBF-6246-9337-CDDAC111E940}" type="parTrans" cxnId="{0C65B6D6-56D6-484A-B173-BE3EE24F43A8}">
      <dgm:prSet/>
      <dgm:spPr/>
      <dgm:t>
        <a:bodyPr/>
        <a:lstStyle/>
        <a:p>
          <a:endParaRPr lang="en-US"/>
        </a:p>
      </dgm:t>
    </dgm:pt>
    <dgm:pt modelId="{2151AFF4-4663-0C46-B849-7C582D10A8DD}" type="sibTrans" cxnId="{0C65B6D6-56D6-484A-B173-BE3EE24F43A8}">
      <dgm:prSet/>
      <dgm:spPr/>
      <dgm:t>
        <a:bodyPr/>
        <a:lstStyle/>
        <a:p>
          <a:endParaRPr lang="en-US"/>
        </a:p>
      </dgm:t>
    </dgm:pt>
    <dgm:pt modelId="{3D55FF1B-0A92-5D42-B951-D41FAE19CF07}">
      <dgm:prSet phldrT="[Text]" custT="1"/>
      <dgm:spPr/>
      <dgm:t>
        <a:bodyPr/>
        <a:lstStyle/>
        <a:p>
          <a:r>
            <a:rPr lang="en-US" sz="1600" b="1" dirty="0"/>
            <a:t>Ground rules</a:t>
          </a:r>
        </a:p>
      </dgm:t>
    </dgm:pt>
    <dgm:pt modelId="{0B549259-A491-6647-8ADE-EDC405C0A4E4}" type="parTrans" cxnId="{EB7EAE6E-56B4-B04F-83A7-AF71D811CA5D}">
      <dgm:prSet/>
      <dgm:spPr/>
      <dgm:t>
        <a:bodyPr/>
        <a:lstStyle/>
        <a:p>
          <a:endParaRPr lang="en-US"/>
        </a:p>
      </dgm:t>
    </dgm:pt>
    <dgm:pt modelId="{CB246534-F8DF-914E-A16B-FA418FB1C7EB}" type="sibTrans" cxnId="{EB7EAE6E-56B4-B04F-83A7-AF71D811CA5D}">
      <dgm:prSet/>
      <dgm:spPr/>
      <dgm:t>
        <a:bodyPr/>
        <a:lstStyle/>
        <a:p>
          <a:endParaRPr lang="en-US"/>
        </a:p>
      </dgm:t>
    </dgm:pt>
    <dgm:pt modelId="{49B874CE-DF94-FD44-A1BB-86D659C108A7}">
      <dgm:prSet phldrT="[Text]" custT="1"/>
      <dgm:spPr>
        <a:solidFill>
          <a:schemeClr val="accent3">
            <a:lumMod val="75000"/>
          </a:schemeClr>
        </a:solidFill>
      </dgm:spPr>
      <dgm:t>
        <a:bodyPr/>
        <a:lstStyle/>
        <a:p>
          <a:r>
            <a:rPr lang="en-US" sz="1900" b="1" dirty="0"/>
            <a:t>Creativity</a:t>
          </a:r>
        </a:p>
      </dgm:t>
    </dgm:pt>
    <dgm:pt modelId="{C10837AE-9BB3-0A4B-93D0-474AC2C2D59B}" type="parTrans" cxnId="{47F84761-3DBF-F243-AEBD-BC6A74B70B70}">
      <dgm:prSet/>
      <dgm:spPr/>
      <dgm:t>
        <a:bodyPr/>
        <a:lstStyle/>
        <a:p>
          <a:endParaRPr lang="en-US"/>
        </a:p>
      </dgm:t>
    </dgm:pt>
    <dgm:pt modelId="{CF78F595-DB8E-1E42-AD0E-D017EED1784E}" type="sibTrans" cxnId="{47F84761-3DBF-F243-AEBD-BC6A74B70B70}">
      <dgm:prSet/>
      <dgm:spPr/>
      <dgm:t>
        <a:bodyPr/>
        <a:lstStyle/>
        <a:p>
          <a:endParaRPr lang="en-US"/>
        </a:p>
      </dgm:t>
    </dgm:pt>
    <dgm:pt modelId="{FEEA2FBC-F21A-8040-A137-52FC6591BA78}">
      <dgm:prSet phldrT="[Text]" custT="1"/>
      <dgm:spPr/>
      <dgm:t>
        <a:bodyPr/>
        <a:lstStyle/>
        <a:p>
          <a:pPr marL="814388" indent="-234950">
            <a:tabLst/>
          </a:pPr>
          <a:r>
            <a:rPr lang="en-US" sz="1600" b="1" dirty="0"/>
            <a:t>Reframing the problem</a:t>
          </a:r>
        </a:p>
      </dgm:t>
    </dgm:pt>
    <dgm:pt modelId="{79E0D22B-EBEC-1D44-9C6B-E69C408FB9FD}" type="parTrans" cxnId="{70B92E37-C480-DF47-B918-F49D03AD8F2B}">
      <dgm:prSet/>
      <dgm:spPr/>
      <dgm:t>
        <a:bodyPr/>
        <a:lstStyle/>
        <a:p>
          <a:endParaRPr lang="en-US"/>
        </a:p>
      </dgm:t>
    </dgm:pt>
    <dgm:pt modelId="{276FF42E-5F8E-1349-B3B4-935CC5D9162E}" type="sibTrans" cxnId="{70B92E37-C480-DF47-B918-F49D03AD8F2B}">
      <dgm:prSet/>
      <dgm:spPr/>
      <dgm:t>
        <a:bodyPr/>
        <a:lstStyle/>
        <a:p>
          <a:endParaRPr lang="en-US"/>
        </a:p>
      </dgm:t>
    </dgm:pt>
    <dgm:pt modelId="{A57C33A9-3825-024F-A903-2D4FCCD13913}">
      <dgm:prSet phldrT="[Text]" custT="1">
        <dgm:style>
          <a:lnRef idx="3">
            <a:schemeClr val="lt1"/>
          </a:lnRef>
          <a:fillRef idx="1">
            <a:schemeClr val="accent2"/>
          </a:fillRef>
          <a:effectRef idx="1">
            <a:schemeClr val="accent2"/>
          </a:effectRef>
          <a:fontRef idx="minor">
            <a:schemeClr val="lt1"/>
          </a:fontRef>
        </dgm:style>
      </dgm:prSet>
      <dgm:spPr>
        <a:solidFill>
          <a:schemeClr val="accent2">
            <a:lumMod val="75000"/>
            <a:lumOff val="25000"/>
          </a:schemeClr>
        </a:solidFill>
      </dgm:spPr>
      <dgm:t>
        <a:bodyPr/>
        <a:lstStyle/>
        <a:p>
          <a:pPr marL="14288" indent="0">
            <a:tabLst/>
          </a:pPr>
          <a:r>
            <a:rPr lang="en-US" sz="1900" b="1" dirty="0"/>
            <a:t>Negotiation</a:t>
          </a:r>
        </a:p>
      </dgm:t>
    </dgm:pt>
    <dgm:pt modelId="{9A3A5FE3-613C-9E43-93FE-856C7C8B92E3}" type="parTrans" cxnId="{FF08488C-0ECB-164C-9C97-0B9E30B3E2A7}">
      <dgm:prSet/>
      <dgm:spPr/>
      <dgm:t>
        <a:bodyPr/>
        <a:lstStyle/>
        <a:p>
          <a:endParaRPr lang="en-US"/>
        </a:p>
      </dgm:t>
    </dgm:pt>
    <dgm:pt modelId="{F4725BAB-02A5-3F4B-AE37-083AB7761623}" type="sibTrans" cxnId="{FF08488C-0ECB-164C-9C97-0B9E30B3E2A7}">
      <dgm:prSet/>
      <dgm:spPr/>
      <dgm:t>
        <a:bodyPr/>
        <a:lstStyle/>
        <a:p>
          <a:endParaRPr lang="en-US"/>
        </a:p>
      </dgm:t>
    </dgm:pt>
    <dgm:pt modelId="{70DFB6D6-737E-9144-AA1D-586ED1FBFB30}">
      <dgm:prSet phldrT="[Text]" custT="1">
        <dgm:style>
          <a:lnRef idx="1">
            <a:schemeClr val="accent6"/>
          </a:lnRef>
          <a:fillRef idx="2">
            <a:schemeClr val="accent6"/>
          </a:fillRef>
          <a:effectRef idx="1">
            <a:schemeClr val="accent6"/>
          </a:effectRef>
          <a:fontRef idx="minor">
            <a:schemeClr val="dk1"/>
          </a:fontRef>
        </dgm:style>
      </dgm:prSet>
      <dgm:spPr>
        <a:solidFill>
          <a:schemeClr val="accent2">
            <a:lumMod val="50000"/>
            <a:lumOff val="50000"/>
          </a:schemeClr>
        </a:solidFill>
      </dgm:spPr>
      <dgm:t>
        <a:bodyPr/>
        <a:lstStyle/>
        <a:p>
          <a:r>
            <a:rPr lang="en-US" sz="1900" b="1" dirty="0"/>
            <a:t>Joint Action</a:t>
          </a:r>
        </a:p>
      </dgm:t>
    </dgm:pt>
    <dgm:pt modelId="{1EDB45A8-3271-404E-A7D3-B1812A726A4C}" type="parTrans" cxnId="{B19EBC99-99CF-4949-B001-5EFEC43EB6FF}">
      <dgm:prSet/>
      <dgm:spPr/>
      <dgm:t>
        <a:bodyPr/>
        <a:lstStyle/>
        <a:p>
          <a:endParaRPr lang="en-US"/>
        </a:p>
      </dgm:t>
    </dgm:pt>
    <dgm:pt modelId="{863D41CA-4073-F442-9766-605CD7725454}" type="sibTrans" cxnId="{B19EBC99-99CF-4949-B001-5EFEC43EB6FF}">
      <dgm:prSet/>
      <dgm:spPr/>
      <dgm:t>
        <a:bodyPr/>
        <a:lstStyle/>
        <a:p>
          <a:endParaRPr lang="en-US"/>
        </a:p>
      </dgm:t>
    </dgm:pt>
    <dgm:pt modelId="{1750AC1F-12A7-9C46-AD11-EEC57AD5DFFE}">
      <dgm:prSet custT="1"/>
      <dgm:spPr/>
      <dgm:t>
        <a:bodyPr/>
        <a:lstStyle/>
        <a:p>
          <a:r>
            <a:rPr lang="en-US" sz="1600" b="1" dirty="0"/>
            <a:t>Socializing and relationship building</a:t>
          </a:r>
        </a:p>
      </dgm:t>
    </dgm:pt>
    <dgm:pt modelId="{550E5BD7-91EC-0B40-847D-AA68C73C28ED}" type="parTrans" cxnId="{2A7CDB25-28C9-3E4A-A1E8-468B64162481}">
      <dgm:prSet/>
      <dgm:spPr/>
      <dgm:t>
        <a:bodyPr/>
        <a:lstStyle/>
        <a:p>
          <a:endParaRPr lang="en-US"/>
        </a:p>
      </dgm:t>
    </dgm:pt>
    <dgm:pt modelId="{632FB198-4F79-3840-9B4D-383D3E21E4D1}" type="sibTrans" cxnId="{2A7CDB25-28C9-3E4A-A1E8-468B64162481}">
      <dgm:prSet/>
      <dgm:spPr/>
      <dgm:t>
        <a:bodyPr/>
        <a:lstStyle/>
        <a:p>
          <a:endParaRPr lang="en-US"/>
        </a:p>
      </dgm:t>
    </dgm:pt>
    <dgm:pt modelId="{6413A6C8-5D2E-AF49-8CF7-5853D84C5DCB}">
      <dgm:prSet custT="1"/>
      <dgm:spPr/>
      <dgm:t>
        <a:bodyPr/>
        <a:lstStyle/>
        <a:p>
          <a:r>
            <a:rPr lang="en-US" sz="1600" b="1" dirty="0"/>
            <a:t>Perspective taking</a:t>
          </a:r>
        </a:p>
      </dgm:t>
    </dgm:pt>
    <dgm:pt modelId="{E45606D9-8B53-C642-BF7F-E6208C3169B6}" type="parTrans" cxnId="{7CC828D0-16AC-734E-859F-4EB25D269056}">
      <dgm:prSet/>
      <dgm:spPr/>
      <dgm:t>
        <a:bodyPr/>
        <a:lstStyle/>
        <a:p>
          <a:endParaRPr lang="en-US"/>
        </a:p>
      </dgm:t>
    </dgm:pt>
    <dgm:pt modelId="{6D6D07EB-CFCB-9341-A0EA-0AAEA55E96CD}" type="sibTrans" cxnId="{7CC828D0-16AC-734E-859F-4EB25D269056}">
      <dgm:prSet/>
      <dgm:spPr/>
      <dgm:t>
        <a:bodyPr/>
        <a:lstStyle/>
        <a:p>
          <a:endParaRPr lang="en-US"/>
        </a:p>
      </dgm:t>
    </dgm:pt>
    <dgm:pt modelId="{B2A6A9BB-ED31-3348-A487-E4080CC2E7B4}">
      <dgm:prSet custT="1"/>
      <dgm:spPr/>
      <dgm:t>
        <a:bodyPr/>
        <a:lstStyle/>
        <a:p>
          <a:r>
            <a:rPr lang="en-US" sz="1600" b="1" dirty="0"/>
            <a:t>Promise-deliver cycles</a:t>
          </a:r>
        </a:p>
      </dgm:t>
    </dgm:pt>
    <dgm:pt modelId="{31576CAA-5C53-B14E-ACE7-A932DF9EAEB6}" type="parTrans" cxnId="{5FB3A901-BE52-4A4A-880D-5D0E2325CCDF}">
      <dgm:prSet/>
      <dgm:spPr/>
      <dgm:t>
        <a:bodyPr/>
        <a:lstStyle/>
        <a:p>
          <a:endParaRPr lang="en-US"/>
        </a:p>
      </dgm:t>
    </dgm:pt>
    <dgm:pt modelId="{E3996FBA-BAFA-E54C-9F45-54235CFF4E6A}" type="sibTrans" cxnId="{5FB3A901-BE52-4A4A-880D-5D0E2325CCDF}">
      <dgm:prSet/>
      <dgm:spPr/>
      <dgm:t>
        <a:bodyPr/>
        <a:lstStyle/>
        <a:p>
          <a:endParaRPr lang="en-US"/>
        </a:p>
      </dgm:t>
    </dgm:pt>
    <dgm:pt modelId="{1FA7AFAC-6DCD-FC49-A158-D7737CCA53D7}">
      <dgm:prSet custT="1"/>
      <dgm:spPr>
        <a:solidFill>
          <a:schemeClr val="accent2">
            <a:lumMod val="10000"/>
            <a:lumOff val="90000"/>
            <a:alpha val="90000"/>
          </a:schemeClr>
        </a:solidFill>
      </dgm:spPr>
      <dgm:t>
        <a:bodyPr tIns="0" anchor="t" anchorCtr="0"/>
        <a:lstStyle/>
        <a:p>
          <a:pPr marL="174625" lvl="1" indent="-158750" algn="l" defTabSz="577850">
            <a:lnSpc>
              <a:spcPct val="90000"/>
            </a:lnSpc>
            <a:spcBef>
              <a:spcPct val="0"/>
            </a:spcBef>
            <a:spcAft>
              <a:spcPct val="15000"/>
            </a:spcAft>
            <a:buFont typeface="Arial" panose="020B0604020202020204" pitchFamily="34" charset="0"/>
            <a:buChar char="•"/>
            <a:tabLst/>
          </a:pPr>
          <a:r>
            <a:rPr lang="en-US" sz="1600" b="1" dirty="0"/>
            <a:t>Joint fact finding</a:t>
          </a:r>
        </a:p>
      </dgm:t>
    </dgm:pt>
    <dgm:pt modelId="{18139046-8957-D249-99DF-52F28BE1E5F1}" type="parTrans" cxnId="{20402D33-F354-FE41-ABC7-0F4A18148D10}">
      <dgm:prSet/>
      <dgm:spPr/>
      <dgm:t>
        <a:bodyPr/>
        <a:lstStyle/>
        <a:p>
          <a:endParaRPr lang="en-US"/>
        </a:p>
      </dgm:t>
    </dgm:pt>
    <dgm:pt modelId="{599FE41D-C5EF-354C-8952-036CC9C26272}" type="sibTrans" cxnId="{20402D33-F354-FE41-ABC7-0F4A18148D10}">
      <dgm:prSet/>
      <dgm:spPr/>
      <dgm:t>
        <a:bodyPr/>
        <a:lstStyle/>
        <a:p>
          <a:endParaRPr lang="en-US"/>
        </a:p>
      </dgm:t>
    </dgm:pt>
    <dgm:pt modelId="{8389E77C-A813-6347-8325-11D0380EB74C}">
      <dgm:prSet custT="1"/>
      <dgm:spPr/>
      <dgm:t>
        <a:bodyPr lIns="0" tIns="0" anchor="t" anchorCtr="0"/>
        <a:lstStyle/>
        <a:p>
          <a:pPr marL="349250" indent="-222250">
            <a:tabLst/>
          </a:pPr>
          <a:r>
            <a:rPr lang="en-US" sz="1600" b="1" dirty="0"/>
            <a:t>Interests, not positions</a:t>
          </a:r>
        </a:p>
      </dgm:t>
    </dgm:pt>
    <dgm:pt modelId="{C5974F08-248A-E948-9BE3-F70232497BC6}" type="parTrans" cxnId="{01E6E00C-5D1D-9E41-BBBD-75A1843CDDAD}">
      <dgm:prSet/>
      <dgm:spPr/>
      <dgm:t>
        <a:bodyPr/>
        <a:lstStyle/>
        <a:p>
          <a:endParaRPr lang="en-US"/>
        </a:p>
      </dgm:t>
    </dgm:pt>
    <dgm:pt modelId="{2C56B5F1-4110-314F-99A7-D610DBA169CF}" type="sibTrans" cxnId="{01E6E00C-5D1D-9E41-BBBD-75A1843CDDAD}">
      <dgm:prSet/>
      <dgm:spPr/>
      <dgm:t>
        <a:bodyPr/>
        <a:lstStyle/>
        <a:p>
          <a:endParaRPr lang="en-US"/>
        </a:p>
      </dgm:t>
    </dgm:pt>
    <dgm:pt modelId="{88D97BA2-A997-D444-BC69-023D11443FAA}">
      <dgm:prSet phldrT="[Text]" custT="1"/>
      <dgm:spPr/>
      <dgm:t>
        <a:bodyPr/>
        <a:lstStyle/>
        <a:p>
          <a:r>
            <a:rPr lang="en-US" sz="1600" b="1" dirty="0"/>
            <a:t>Facilitator modeling</a:t>
          </a:r>
        </a:p>
      </dgm:t>
    </dgm:pt>
    <dgm:pt modelId="{2553B2C5-3E55-F242-8A36-3252966A9160}" type="parTrans" cxnId="{688006F7-E8E6-C241-B3FC-4BBB0D1759CC}">
      <dgm:prSet/>
      <dgm:spPr/>
      <dgm:t>
        <a:bodyPr/>
        <a:lstStyle/>
        <a:p>
          <a:endParaRPr lang="en-US"/>
        </a:p>
      </dgm:t>
    </dgm:pt>
    <dgm:pt modelId="{53F3F197-508B-8340-AB0C-E02E95B9532F}" type="sibTrans" cxnId="{688006F7-E8E6-C241-B3FC-4BBB0D1759CC}">
      <dgm:prSet/>
      <dgm:spPr/>
      <dgm:t>
        <a:bodyPr/>
        <a:lstStyle/>
        <a:p>
          <a:endParaRPr lang="en-US"/>
        </a:p>
      </dgm:t>
    </dgm:pt>
    <dgm:pt modelId="{A7CD7561-98B6-1E4E-825E-E2D5716230D7}">
      <dgm:prSet custT="1"/>
      <dgm:spPr/>
      <dgm:t>
        <a:bodyPr/>
        <a:lstStyle/>
        <a:p>
          <a:r>
            <a:rPr lang="en-US" sz="1600" b="1" dirty="0"/>
            <a:t>Story telling and acknowledging history</a:t>
          </a:r>
        </a:p>
      </dgm:t>
    </dgm:pt>
    <dgm:pt modelId="{265D0B40-2E1C-054E-ABEA-15DA0087E56C}" type="parTrans" cxnId="{483C978C-0EE1-0E45-BA8E-091D89E4A725}">
      <dgm:prSet/>
      <dgm:spPr/>
      <dgm:t>
        <a:bodyPr/>
        <a:lstStyle/>
        <a:p>
          <a:endParaRPr lang="en-US"/>
        </a:p>
      </dgm:t>
    </dgm:pt>
    <dgm:pt modelId="{00330E8D-CE96-C643-98BB-815E0353BF84}" type="sibTrans" cxnId="{483C978C-0EE1-0E45-BA8E-091D89E4A725}">
      <dgm:prSet/>
      <dgm:spPr/>
      <dgm:t>
        <a:bodyPr/>
        <a:lstStyle/>
        <a:p>
          <a:endParaRPr lang="en-US"/>
        </a:p>
      </dgm:t>
    </dgm:pt>
    <dgm:pt modelId="{467206ED-55D7-2A49-8EFE-EC4190E41D46}">
      <dgm:prSet phldrT="[Text]" custT="1"/>
      <dgm:spPr/>
      <dgm:t>
        <a:bodyPr/>
        <a:lstStyle/>
        <a:p>
          <a:pPr marL="814388" indent="-234950">
            <a:tabLst/>
          </a:pPr>
          <a:r>
            <a:rPr lang="en-US" sz="1600" b="1" dirty="0"/>
            <a:t>Shared social and recreational experiences </a:t>
          </a:r>
        </a:p>
      </dgm:t>
    </dgm:pt>
    <dgm:pt modelId="{950FA3DC-692D-D842-B9E5-DB29852601BF}" type="parTrans" cxnId="{67B95E17-BFCD-8E46-9A18-46BAA00C4BF7}">
      <dgm:prSet/>
      <dgm:spPr/>
      <dgm:t>
        <a:bodyPr/>
        <a:lstStyle/>
        <a:p>
          <a:endParaRPr lang="en-US"/>
        </a:p>
      </dgm:t>
    </dgm:pt>
    <dgm:pt modelId="{67179279-AEE7-2D47-A5CE-27188AAFEC39}" type="sibTrans" cxnId="{67B95E17-BFCD-8E46-9A18-46BAA00C4BF7}">
      <dgm:prSet/>
      <dgm:spPr/>
      <dgm:t>
        <a:bodyPr/>
        <a:lstStyle/>
        <a:p>
          <a:endParaRPr lang="en-US"/>
        </a:p>
      </dgm:t>
    </dgm:pt>
    <dgm:pt modelId="{FF0A79C2-4D43-CE47-9F64-CFCAB112D2D1}">
      <dgm:prSet phldrT="[Text]" custT="1"/>
      <dgm:spPr/>
      <dgm:t>
        <a:bodyPr/>
        <a:lstStyle/>
        <a:p>
          <a:pPr marL="814388" indent="-234950">
            <a:tabLst/>
          </a:pPr>
          <a:r>
            <a:rPr lang="en-US" sz="1600" b="1" dirty="0"/>
            <a:t>Envisioning great outcomes/futures</a:t>
          </a:r>
        </a:p>
      </dgm:t>
    </dgm:pt>
    <dgm:pt modelId="{178F42A8-1780-3B48-85B1-3D82995FC2DD}" type="parTrans" cxnId="{77BEADCE-9EE7-3F4C-82CF-851AB8FF242A}">
      <dgm:prSet/>
      <dgm:spPr/>
      <dgm:t>
        <a:bodyPr/>
        <a:lstStyle/>
        <a:p>
          <a:endParaRPr lang="en-US"/>
        </a:p>
      </dgm:t>
    </dgm:pt>
    <dgm:pt modelId="{7493DA2A-8C3D-0A4E-8D4D-6BAAAEA4ED49}" type="sibTrans" cxnId="{77BEADCE-9EE7-3F4C-82CF-851AB8FF242A}">
      <dgm:prSet/>
      <dgm:spPr/>
      <dgm:t>
        <a:bodyPr/>
        <a:lstStyle/>
        <a:p>
          <a:endParaRPr lang="en-US"/>
        </a:p>
      </dgm:t>
    </dgm:pt>
    <dgm:pt modelId="{47053397-D2D0-6444-95C9-2A4FE3327B9D}">
      <dgm:prSet custT="1"/>
      <dgm:spPr>
        <a:solidFill>
          <a:schemeClr val="accent2">
            <a:lumMod val="10000"/>
            <a:lumOff val="90000"/>
            <a:alpha val="90000"/>
          </a:schemeClr>
        </a:solidFill>
      </dgm:spPr>
      <dgm:t>
        <a:bodyPr tIns="0" anchor="t" anchorCtr="0"/>
        <a:lstStyle/>
        <a:p>
          <a:pPr marL="174625" lvl="1" indent="-158750" algn="l" defTabSz="577850">
            <a:lnSpc>
              <a:spcPct val="90000"/>
            </a:lnSpc>
            <a:spcBef>
              <a:spcPct val="0"/>
            </a:spcBef>
            <a:spcAft>
              <a:spcPct val="15000"/>
            </a:spcAft>
            <a:buFont typeface="Arial" panose="020B0604020202020204" pitchFamily="34" charset="0"/>
            <a:buChar char="•"/>
            <a:tabLst/>
          </a:pPr>
          <a:r>
            <a:rPr lang="en-US" sz="1600" b="1" dirty="0"/>
            <a:t>Testing potential</a:t>
          </a:r>
        </a:p>
      </dgm:t>
    </dgm:pt>
    <dgm:pt modelId="{BC4DF216-E2FF-B940-A07D-8182B802D543}" type="parTrans" cxnId="{AF519ACE-C321-504A-98D0-57611278F336}">
      <dgm:prSet/>
      <dgm:spPr/>
      <dgm:t>
        <a:bodyPr/>
        <a:lstStyle/>
        <a:p>
          <a:endParaRPr lang="en-US"/>
        </a:p>
      </dgm:t>
    </dgm:pt>
    <dgm:pt modelId="{A24AC21F-83BC-754A-A4FD-4BC3FF572532}" type="sibTrans" cxnId="{AF519ACE-C321-504A-98D0-57611278F336}">
      <dgm:prSet/>
      <dgm:spPr/>
      <dgm:t>
        <a:bodyPr/>
        <a:lstStyle/>
        <a:p>
          <a:endParaRPr lang="en-US"/>
        </a:p>
      </dgm:t>
    </dgm:pt>
    <dgm:pt modelId="{B1B2A133-0880-FF4E-AF11-EDD96CB4803E}">
      <dgm:prSet custT="1"/>
      <dgm:spPr>
        <a:solidFill>
          <a:schemeClr val="accent2">
            <a:lumMod val="10000"/>
            <a:lumOff val="90000"/>
            <a:alpha val="90000"/>
          </a:schemeClr>
        </a:solidFill>
      </dgm:spPr>
      <dgm:t>
        <a:bodyPr tIns="0" anchor="t" anchorCtr="0"/>
        <a:lstStyle/>
        <a:p>
          <a:pPr marL="174625" lvl="1" indent="-158750" algn="l" defTabSz="577850">
            <a:lnSpc>
              <a:spcPct val="90000"/>
            </a:lnSpc>
            <a:spcBef>
              <a:spcPct val="0"/>
            </a:spcBef>
            <a:spcAft>
              <a:spcPct val="15000"/>
            </a:spcAft>
            <a:buFont typeface="Arial" panose="020B0604020202020204" pitchFamily="34" charset="0"/>
            <a:buChar char="•"/>
            <a:tabLst/>
          </a:pPr>
          <a:r>
            <a:rPr lang="en-US" sz="1600" b="1" dirty="0"/>
            <a:t>Communicating about the group’s goals and work</a:t>
          </a:r>
        </a:p>
      </dgm:t>
    </dgm:pt>
    <dgm:pt modelId="{191E5F0C-987F-3A47-8DFC-88C9753542F6}" type="parTrans" cxnId="{E1920E8E-EA76-D143-9679-6134E2C2E4AA}">
      <dgm:prSet/>
      <dgm:spPr/>
      <dgm:t>
        <a:bodyPr/>
        <a:lstStyle/>
        <a:p>
          <a:endParaRPr lang="en-US"/>
        </a:p>
      </dgm:t>
    </dgm:pt>
    <dgm:pt modelId="{A8414A20-D6E1-6346-B445-955D611EADA2}" type="sibTrans" cxnId="{E1920E8E-EA76-D143-9679-6134E2C2E4AA}">
      <dgm:prSet/>
      <dgm:spPr/>
      <dgm:t>
        <a:bodyPr/>
        <a:lstStyle/>
        <a:p>
          <a:endParaRPr lang="en-US"/>
        </a:p>
      </dgm:t>
    </dgm:pt>
    <dgm:pt modelId="{E2407658-9924-074D-9F64-3ABB5F54D1D7}">
      <dgm:prSet custT="1"/>
      <dgm:spPr>
        <a:solidFill>
          <a:schemeClr val="accent2">
            <a:lumMod val="10000"/>
            <a:lumOff val="90000"/>
            <a:alpha val="90000"/>
          </a:schemeClr>
        </a:solidFill>
      </dgm:spPr>
      <dgm:t>
        <a:bodyPr tIns="0" anchor="t" anchorCtr="0"/>
        <a:lstStyle/>
        <a:p>
          <a:pPr marL="174625" lvl="1" indent="-158750" algn="l" defTabSz="577850">
            <a:lnSpc>
              <a:spcPct val="90000"/>
            </a:lnSpc>
            <a:spcBef>
              <a:spcPct val="0"/>
            </a:spcBef>
            <a:spcAft>
              <a:spcPct val="15000"/>
            </a:spcAft>
            <a:buFont typeface="Arial" panose="020B0604020202020204" pitchFamily="34" charset="0"/>
            <a:buChar char="•"/>
            <a:tabLst/>
          </a:pPr>
          <a:r>
            <a:rPr lang="en-US" sz="1600" b="1"/>
            <a:t>Bringing in additional resources</a:t>
          </a:r>
          <a:endParaRPr lang="en-US" sz="1600" b="1" dirty="0"/>
        </a:p>
      </dgm:t>
    </dgm:pt>
    <dgm:pt modelId="{12772893-BE04-E84E-B3E9-1D7F58D4B4FD}" type="parTrans" cxnId="{376A066B-063E-E04F-8F9A-E808E088A288}">
      <dgm:prSet/>
      <dgm:spPr/>
      <dgm:t>
        <a:bodyPr/>
        <a:lstStyle/>
        <a:p>
          <a:endParaRPr lang="en-US"/>
        </a:p>
      </dgm:t>
    </dgm:pt>
    <dgm:pt modelId="{34C6308D-EF98-9244-A777-817DE62B3E46}" type="sibTrans" cxnId="{376A066B-063E-E04F-8F9A-E808E088A288}">
      <dgm:prSet/>
      <dgm:spPr/>
      <dgm:t>
        <a:bodyPr/>
        <a:lstStyle/>
        <a:p>
          <a:endParaRPr lang="en-US"/>
        </a:p>
      </dgm:t>
    </dgm:pt>
    <dgm:pt modelId="{E9161B79-FB35-7440-9F40-6EFF535EFFA5}">
      <dgm:prSet custT="1"/>
      <dgm:spPr>
        <a:solidFill>
          <a:schemeClr val="accent2">
            <a:lumMod val="10000"/>
            <a:lumOff val="90000"/>
            <a:alpha val="90000"/>
          </a:schemeClr>
        </a:solidFill>
      </dgm:spPr>
      <dgm:t>
        <a:bodyPr tIns="0" anchor="t" anchorCtr="0"/>
        <a:lstStyle/>
        <a:p>
          <a:pPr marL="174625" lvl="1" indent="-158750" algn="l" defTabSz="577850">
            <a:lnSpc>
              <a:spcPct val="90000"/>
            </a:lnSpc>
            <a:spcBef>
              <a:spcPct val="0"/>
            </a:spcBef>
            <a:spcAft>
              <a:spcPct val="15000"/>
            </a:spcAft>
            <a:buFont typeface="Arial" panose="020B0604020202020204" pitchFamily="34" charset="0"/>
            <a:buChar char="•"/>
            <a:tabLst/>
          </a:pPr>
          <a:r>
            <a:rPr lang="en-US" sz="1600" b="1" dirty="0"/>
            <a:t>Dealing with capacity gaps</a:t>
          </a:r>
        </a:p>
      </dgm:t>
    </dgm:pt>
    <dgm:pt modelId="{1B741EB1-10F0-404A-BD08-ED498370D927}" type="parTrans" cxnId="{442843E7-E62A-DD4F-99CB-04CBA2E4C998}">
      <dgm:prSet/>
      <dgm:spPr/>
      <dgm:t>
        <a:bodyPr/>
        <a:lstStyle/>
        <a:p>
          <a:endParaRPr lang="en-US"/>
        </a:p>
      </dgm:t>
    </dgm:pt>
    <dgm:pt modelId="{2FA778E3-9068-8E43-9C5F-63B4E9D1A069}" type="sibTrans" cxnId="{442843E7-E62A-DD4F-99CB-04CBA2E4C998}">
      <dgm:prSet/>
      <dgm:spPr/>
      <dgm:t>
        <a:bodyPr/>
        <a:lstStyle/>
        <a:p>
          <a:endParaRPr lang="en-US"/>
        </a:p>
      </dgm:t>
    </dgm:pt>
    <dgm:pt modelId="{87BD0671-6184-1A42-AC31-07C782458A7F}">
      <dgm:prSet phldrT="[Text]" custT="1"/>
      <dgm:spPr/>
      <dgm:t>
        <a:bodyPr/>
        <a:lstStyle/>
        <a:p>
          <a:pPr marL="814388" indent="-234950">
            <a:tabLst/>
          </a:pPr>
          <a:r>
            <a:rPr lang="en-US" sz="1600" b="1" dirty="0"/>
            <a:t>Exploring and inventing without committing</a:t>
          </a:r>
        </a:p>
      </dgm:t>
    </dgm:pt>
    <dgm:pt modelId="{54C908AD-26DF-F646-9F1E-BA599CDA818D}" type="sibTrans" cxnId="{0123D1C5-A2AA-3D43-943D-723196801745}">
      <dgm:prSet/>
      <dgm:spPr/>
      <dgm:t>
        <a:bodyPr/>
        <a:lstStyle/>
        <a:p>
          <a:endParaRPr lang="en-US"/>
        </a:p>
      </dgm:t>
    </dgm:pt>
    <dgm:pt modelId="{A3BA9D62-6780-3841-8B4C-D3E6A39E9E38}" type="parTrans" cxnId="{0123D1C5-A2AA-3D43-943D-723196801745}">
      <dgm:prSet/>
      <dgm:spPr/>
      <dgm:t>
        <a:bodyPr/>
        <a:lstStyle/>
        <a:p>
          <a:endParaRPr lang="en-US"/>
        </a:p>
      </dgm:t>
    </dgm:pt>
    <dgm:pt modelId="{3E970F4A-EF99-8741-8960-BFA63DE81941}">
      <dgm:prSet phldrT="[Text]" custT="1"/>
      <dgm:spPr/>
      <dgm:t>
        <a:bodyPr/>
        <a:lstStyle/>
        <a:p>
          <a:pPr marL="814388" indent="-234950">
            <a:tabLst/>
          </a:pPr>
          <a:r>
            <a:rPr lang="en-US" sz="1600" b="1" dirty="0"/>
            <a:t>Using diversity to foster divergent thinking</a:t>
          </a:r>
        </a:p>
      </dgm:t>
    </dgm:pt>
    <dgm:pt modelId="{3AEC3A63-A692-EB41-8D59-428C22EC0073}" type="sibTrans" cxnId="{9D2AFC3C-38E8-B645-BD7C-D678536C9E9F}">
      <dgm:prSet/>
      <dgm:spPr/>
      <dgm:t>
        <a:bodyPr/>
        <a:lstStyle/>
        <a:p>
          <a:endParaRPr lang="en-US"/>
        </a:p>
      </dgm:t>
    </dgm:pt>
    <dgm:pt modelId="{7D08696C-BF71-454C-9755-0ABD30B4D27D}" type="parTrans" cxnId="{9D2AFC3C-38E8-B645-BD7C-D678536C9E9F}">
      <dgm:prSet/>
      <dgm:spPr/>
      <dgm:t>
        <a:bodyPr/>
        <a:lstStyle/>
        <a:p>
          <a:endParaRPr lang="en-US"/>
        </a:p>
      </dgm:t>
    </dgm:pt>
    <dgm:pt modelId="{F3D4FD14-6F58-6647-925C-94C8D255FAD1}">
      <dgm:prSet custT="1"/>
      <dgm:spPr/>
      <dgm:t>
        <a:bodyPr lIns="0" tIns="0" anchor="t" anchorCtr="0"/>
        <a:lstStyle/>
        <a:p>
          <a:pPr marL="238125" indent="-222250">
            <a:buFont typeface="Arial" panose="020B0604020202020204" pitchFamily="34" charset="0"/>
            <a:buChar char="•"/>
            <a:tabLst/>
          </a:pPr>
          <a:r>
            <a:rPr lang="en-US" sz="1600" b="1" dirty="0"/>
            <a:t>Multiple options</a:t>
          </a:r>
        </a:p>
      </dgm:t>
    </dgm:pt>
    <dgm:pt modelId="{12A2289D-9193-0041-8D65-8D5D8CE8932E}" type="parTrans" cxnId="{7C072C2C-E958-1748-8068-AD021D4A96E6}">
      <dgm:prSet/>
      <dgm:spPr/>
      <dgm:t>
        <a:bodyPr/>
        <a:lstStyle/>
        <a:p>
          <a:endParaRPr lang="en-US"/>
        </a:p>
      </dgm:t>
    </dgm:pt>
    <dgm:pt modelId="{F51496FC-1023-2144-AF4E-80B795A00576}" type="sibTrans" cxnId="{7C072C2C-E958-1748-8068-AD021D4A96E6}">
      <dgm:prSet/>
      <dgm:spPr/>
      <dgm:t>
        <a:bodyPr/>
        <a:lstStyle/>
        <a:p>
          <a:endParaRPr lang="en-US"/>
        </a:p>
      </dgm:t>
    </dgm:pt>
    <dgm:pt modelId="{417D2C8A-F377-4F4A-BE52-99B719B399F0}">
      <dgm:prSet custT="1"/>
      <dgm:spPr/>
      <dgm:t>
        <a:bodyPr lIns="0" tIns="0" anchor="t" anchorCtr="0"/>
        <a:lstStyle/>
        <a:p>
          <a:pPr marL="238125" indent="-222250">
            <a:buFont typeface="Arial" panose="020B0604020202020204" pitchFamily="34" charset="0"/>
            <a:buChar char="•"/>
            <a:tabLst/>
          </a:pPr>
          <a:r>
            <a:rPr lang="en-US" sz="1600" b="1" dirty="0"/>
            <a:t>Wise trades</a:t>
          </a:r>
        </a:p>
      </dgm:t>
    </dgm:pt>
    <dgm:pt modelId="{1027395E-921C-8B42-93E1-5A2472D603EE}" type="parTrans" cxnId="{ACCAC921-1F98-1641-8289-B56299A8C7AD}">
      <dgm:prSet/>
      <dgm:spPr/>
      <dgm:t>
        <a:bodyPr/>
        <a:lstStyle/>
        <a:p>
          <a:endParaRPr lang="en-US"/>
        </a:p>
      </dgm:t>
    </dgm:pt>
    <dgm:pt modelId="{E6CAA0C1-F46E-4444-9377-D3A587E794F1}" type="sibTrans" cxnId="{ACCAC921-1F98-1641-8289-B56299A8C7AD}">
      <dgm:prSet/>
      <dgm:spPr/>
      <dgm:t>
        <a:bodyPr/>
        <a:lstStyle/>
        <a:p>
          <a:endParaRPr lang="en-US"/>
        </a:p>
      </dgm:t>
    </dgm:pt>
    <dgm:pt modelId="{15D76D32-11AB-5C42-861C-C405A7FFBBF9}">
      <dgm:prSet custT="1"/>
      <dgm:spPr/>
      <dgm:t>
        <a:bodyPr lIns="0" tIns="0" anchor="t" anchorCtr="0"/>
        <a:lstStyle/>
        <a:p>
          <a:pPr marL="238125" indent="-222250">
            <a:buFont typeface="Arial" panose="020B0604020202020204" pitchFamily="34" charset="0"/>
            <a:buChar char="•"/>
            <a:tabLst/>
          </a:pPr>
          <a:r>
            <a:rPr lang="en-US" sz="1600" b="1" dirty="0"/>
            <a:t>Fairness as a criterion</a:t>
          </a:r>
        </a:p>
      </dgm:t>
    </dgm:pt>
    <dgm:pt modelId="{628A1313-AF10-F145-9CD4-F68133CE256C}" type="parTrans" cxnId="{95278784-067E-A248-891B-ADDBD50B7B68}">
      <dgm:prSet/>
      <dgm:spPr/>
      <dgm:t>
        <a:bodyPr/>
        <a:lstStyle/>
        <a:p>
          <a:endParaRPr lang="en-US"/>
        </a:p>
      </dgm:t>
    </dgm:pt>
    <dgm:pt modelId="{91C9CE07-C272-E646-87AA-FCC82D6AFBF3}" type="sibTrans" cxnId="{95278784-067E-A248-891B-ADDBD50B7B68}">
      <dgm:prSet/>
      <dgm:spPr/>
      <dgm:t>
        <a:bodyPr/>
        <a:lstStyle/>
        <a:p>
          <a:endParaRPr lang="en-US"/>
        </a:p>
      </dgm:t>
    </dgm:pt>
    <dgm:pt modelId="{6BE94A0E-35A3-1C40-83D3-1CDD51591F02}">
      <dgm:prSet custT="1"/>
      <dgm:spPr/>
      <dgm:t>
        <a:bodyPr lIns="0" tIns="0" anchor="t" anchorCtr="0"/>
        <a:lstStyle/>
        <a:p>
          <a:pPr marL="238125" indent="-222250">
            <a:buFont typeface="Arial" panose="020B0604020202020204" pitchFamily="34" charset="0"/>
            <a:buChar char="•"/>
            <a:tabLst/>
          </a:pPr>
          <a:r>
            <a:rPr lang="en-US" sz="1600" b="1" baseline="0" dirty="0"/>
            <a:t>Mediation</a:t>
          </a:r>
        </a:p>
      </dgm:t>
    </dgm:pt>
    <dgm:pt modelId="{17C122EC-DB5A-BF47-A23A-5C75B56992BE}" type="parTrans" cxnId="{8A148948-71C6-D845-9BD4-A9044AC53324}">
      <dgm:prSet/>
      <dgm:spPr/>
      <dgm:t>
        <a:bodyPr/>
        <a:lstStyle/>
        <a:p>
          <a:endParaRPr lang="en-US"/>
        </a:p>
      </dgm:t>
    </dgm:pt>
    <dgm:pt modelId="{AF401AF6-5184-A14D-B75A-7F0B05AC6443}" type="sibTrans" cxnId="{8A148948-71C6-D845-9BD4-A9044AC53324}">
      <dgm:prSet/>
      <dgm:spPr/>
      <dgm:t>
        <a:bodyPr/>
        <a:lstStyle/>
        <a:p>
          <a:endParaRPr lang="en-US"/>
        </a:p>
      </dgm:t>
    </dgm:pt>
    <dgm:pt modelId="{A5C435FA-BF71-AC4C-90A9-5A0E1B7FBFB8}">
      <dgm:prSet custT="1"/>
      <dgm:spPr/>
      <dgm:t>
        <a:bodyPr lIns="0" tIns="0" anchor="t" anchorCtr="0"/>
        <a:lstStyle/>
        <a:p>
          <a:pPr marL="238125" indent="-222250">
            <a:buFont typeface="Arial" panose="020B0604020202020204" pitchFamily="34" charset="0"/>
            <a:buChar char="•"/>
            <a:tabLst/>
          </a:pPr>
          <a:r>
            <a:rPr lang="en-US" sz="1600" b="1" baseline="0" dirty="0"/>
            <a:t>Working with back tables</a:t>
          </a:r>
        </a:p>
      </dgm:t>
    </dgm:pt>
    <dgm:pt modelId="{65E66DB3-E686-9F45-AB87-2A2F13273427}" type="parTrans" cxnId="{2659CF47-CE86-3A4C-8B3B-C87F4A39681E}">
      <dgm:prSet/>
      <dgm:spPr/>
      <dgm:t>
        <a:bodyPr/>
        <a:lstStyle/>
        <a:p>
          <a:endParaRPr lang="en-US"/>
        </a:p>
      </dgm:t>
    </dgm:pt>
    <dgm:pt modelId="{46DCABC1-114C-944C-9B6E-A8A2258DC50A}" type="sibTrans" cxnId="{2659CF47-CE86-3A4C-8B3B-C87F4A39681E}">
      <dgm:prSet/>
      <dgm:spPr/>
      <dgm:t>
        <a:bodyPr/>
        <a:lstStyle/>
        <a:p>
          <a:endParaRPr lang="en-US"/>
        </a:p>
      </dgm:t>
    </dgm:pt>
    <dgm:pt modelId="{0EB15A7B-6AEA-AD44-AFD5-B510DF2DD79E}">
      <dgm:prSet custT="1"/>
      <dgm:spPr>
        <a:solidFill>
          <a:schemeClr val="accent2">
            <a:lumMod val="10000"/>
            <a:lumOff val="90000"/>
            <a:alpha val="90000"/>
          </a:schemeClr>
        </a:solidFill>
      </dgm:spPr>
      <dgm:t>
        <a:bodyPr tIns="0" anchor="t" anchorCtr="0"/>
        <a:lstStyle/>
        <a:p>
          <a:pPr marL="174625" lvl="1" indent="-158750" algn="l" defTabSz="577850">
            <a:lnSpc>
              <a:spcPct val="90000"/>
            </a:lnSpc>
            <a:spcBef>
              <a:spcPct val="0"/>
            </a:spcBef>
            <a:spcAft>
              <a:spcPct val="15000"/>
            </a:spcAft>
            <a:buFont typeface="Arial" panose="020B0604020202020204" pitchFamily="34" charset="0"/>
            <a:buNone/>
            <a:tabLst/>
          </a:pPr>
          <a:r>
            <a:rPr lang="en-US" sz="1600" b="1" dirty="0"/>
            <a:t>     solutions</a:t>
          </a:r>
        </a:p>
      </dgm:t>
    </dgm:pt>
    <dgm:pt modelId="{75108D3C-4407-AB46-B77B-7E4BD6DF5888}" type="parTrans" cxnId="{26412CC9-4E44-B541-8303-FB0D16CB12DC}">
      <dgm:prSet/>
      <dgm:spPr/>
      <dgm:t>
        <a:bodyPr/>
        <a:lstStyle/>
        <a:p>
          <a:endParaRPr lang="en-US"/>
        </a:p>
      </dgm:t>
    </dgm:pt>
    <dgm:pt modelId="{9D4C1BEF-6E18-6141-92C7-D6D1B46B7118}" type="sibTrans" cxnId="{26412CC9-4E44-B541-8303-FB0D16CB12DC}">
      <dgm:prSet/>
      <dgm:spPr/>
      <dgm:t>
        <a:bodyPr/>
        <a:lstStyle/>
        <a:p>
          <a:endParaRPr lang="en-US"/>
        </a:p>
      </dgm:t>
    </dgm:pt>
    <dgm:pt modelId="{437F6F3B-D624-274E-B7B6-52121D0AD6AC}" type="pres">
      <dgm:prSet presAssocID="{5F16E376-BC17-EA4E-9EBA-1ADD725BDE85}" presName="cycleMatrixDiagram" presStyleCnt="0">
        <dgm:presLayoutVars>
          <dgm:chMax val="1"/>
          <dgm:dir/>
          <dgm:animLvl val="lvl"/>
          <dgm:resizeHandles val="exact"/>
        </dgm:presLayoutVars>
      </dgm:prSet>
      <dgm:spPr/>
    </dgm:pt>
    <dgm:pt modelId="{64A58D16-5E1B-9D44-9B2F-2D19D7EFFB19}" type="pres">
      <dgm:prSet presAssocID="{5F16E376-BC17-EA4E-9EBA-1ADD725BDE85}" presName="children" presStyleCnt="0"/>
      <dgm:spPr/>
    </dgm:pt>
    <dgm:pt modelId="{C50EF576-4659-174F-8DA1-0C162875504E}" type="pres">
      <dgm:prSet presAssocID="{5F16E376-BC17-EA4E-9EBA-1ADD725BDE85}" presName="child1group" presStyleCnt="0"/>
      <dgm:spPr/>
    </dgm:pt>
    <dgm:pt modelId="{B0F0F58F-0AB8-344E-9D2B-A0E02BE27449}" type="pres">
      <dgm:prSet presAssocID="{5F16E376-BC17-EA4E-9EBA-1ADD725BDE85}" presName="child1" presStyleLbl="bgAcc1" presStyleIdx="0" presStyleCnt="4" custScaleX="206560" custScaleY="136193" custLinFactNeighborX="-24512" custLinFactNeighborY="20070"/>
      <dgm:spPr/>
    </dgm:pt>
    <dgm:pt modelId="{C0AF1E45-6396-D744-9D0D-E718BABAA29D}" type="pres">
      <dgm:prSet presAssocID="{5F16E376-BC17-EA4E-9EBA-1ADD725BDE85}" presName="child1Text" presStyleLbl="bgAcc1" presStyleIdx="0" presStyleCnt="4">
        <dgm:presLayoutVars>
          <dgm:bulletEnabled val="1"/>
        </dgm:presLayoutVars>
      </dgm:prSet>
      <dgm:spPr/>
    </dgm:pt>
    <dgm:pt modelId="{CA5C457C-63A0-394C-856D-65FEB80F0692}" type="pres">
      <dgm:prSet presAssocID="{5F16E376-BC17-EA4E-9EBA-1ADD725BDE85}" presName="child2group" presStyleCnt="0"/>
      <dgm:spPr/>
    </dgm:pt>
    <dgm:pt modelId="{4C5FFE1B-E123-F547-942D-6D35E3C380AD}" type="pres">
      <dgm:prSet presAssocID="{5F16E376-BC17-EA4E-9EBA-1ADD725BDE85}" presName="child2" presStyleLbl="bgAcc1" presStyleIdx="1" presStyleCnt="4" custScaleX="199769" custScaleY="144836" custLinFactNeighborX="23952" custLinFactNeighborY="25860"/>
      <dgm:spPr/>
    </dgm:pt>
    <dgm:pt modelId="{C284DCDD-1978-CF44-A9E1-B359072B5305}" type="pres">
      <dgm:prSet presAssocID="{5F16E376-BC17-EA4E-9EBA-1ADD725BDE85}" presName="child2Text" presStyleLbl="bgAcc1" presStyleIdx="1" presStyleCnt="4">
        <dgm:presLayoutVars>
          <dgm:bulletEnabled val="1"/>
        </dgm:presLayoutVars>
      </dgm:prSet>
      <dgm:spPr/>
    </dgm:pt>
    <dgm:pt modelId="{2BFF7662-F7EF-E546-9B80-489817051AC0}" type="pres">
      <dgm:prSet presAssocID="{5F16E376-BC17-EA4E-9EBA-1ADD725BDE85}" presName="child3group" presStyleCnt="0"/>
      <dgm:spPr/>
    </dgm:pt>
    <dgm:pt modelId="{D16C1AEA-F633-324A-A512-F0B24730C72B}" type="pres">
      <dgm:prSet presAssocID="{5F16E376-BC17-EA4E-9EBA-1ADD725BDE85}" presName="child3" presStyleLbl="bgAcc1" presStyleIdx="2" presStyleCnt="4" custScaleX="170056" custScaleY="144645" custLinFactNeighborX="40755" custLinFactNeighborY="-13662"/>
      <dgm:spPr/>
    </dgm:pt>
    <dgm:pt modelId="{FCE707B4-4772-5641-BBE3-F004BB2E6DBA}" type="pres">
      <dgm:prSet presAssocID="{5F16E376-BC17-EA4E-9EBA-1ADD725BDE85}" presName="child3Text" presStyleLbl="bgAcc1" presStyleIdx="2" presStyleCnt="4">
        <dgm:presLayoutVars>
          <dgm:bulletEnabled val="1"/>
        </dgm:presLayoutVars>
      </dgm:prSet>
      <dgm:spPr/>
    </dgm:pt>
    <dgm:pt modelId="{5C725093-3BE5-6C49-A666-CA386CFA538D}" type="pres">
      <dgm:prSet presAssocID="{5F16E376-BC17-EA4E-9EBA-1ADD725BDE85}" presName="child4group" presStyleCnt="0"/>
      <dgm:spPr/>
    </dgm:pt>
    <dgm:pt modelId="{7AD8D4C4-CD64-EA40-98A3-C0539E447CA8}" type="pres">
      <dgm:prSet presAssocID="{5F16E376-BC17-EA4E-9EBA-1ADD725BDE85}" presName="child4" presStyleLbl="bgAcc1" presStyleIdx="3" presStyleCnt="4" custAng="0" custScaleX="213893" custScaleY="148295" custLinFactNeighborX="-28822" custLinFactNeighborY="-12639"/>
      <dgm:spPr>
        <a:xfrm>
          <a:off x="0" y="3767063"/>
          <a:ext cx="3218395" cy="1772736"/>
        </a:xfrm>
        <a:prstGeom prst="roundRect">
          <a:avLst>
            <a:gd name="adj" fmla="val 10000"/>
          </a:avLst>
        </a:prstGeom>
      </dgm:spPr>
    </dgm:pt>
    <dgm:pt modelId="{415346B1-9E7E-F54E-9ECE-1C93A5840CAE}" type="pres">
      <dgm:prSet presAssocID="{5F16E376-BC17-EA4E-9EBA-1ADD725BDE85}" presName="child4Text" presStyleLbl="bgAcc1" presStyleIdx="3" presStyleCnt="4">
        <dgm:presLayoutVars>
          <dgm:bulletEnabled val="1"/>
        </dgm:presLayoutVars>
      </dgm:prSet>
      <dgm:spPr/>
    </dgm:pt>
    <dgm:pt modelId="{533F43F8-4196-E54F-822A-25FCC19859DC}" type="pres">
      <dgm:prSet presAssocID="{5F16E376-BC17-EA4E-9EBA-1ADD725BDE85}" presName="childPlaceholder" presStyleCnt="0"/>
      <dgm:spPr/>
    </dgm:pt>
    <dgm:pt modelId="{C7A39F2A-9544-C647-B7DE-0F845BDAE327}" type="pres">
      <dgm:prSet presAssocID="{5F16E376-BC17-EA4E-9EBA-1ADD725BDE85}" presName="circle" presStyleCnt="0"/>
      <dgm:spPr/>
    </dgm:pt>
    <dgm:pt modelId="{0E06ACF0-4355-7043-AEB6-771F15C5AB9E}" type="pres">
      <dgm:prSet presAssocID="{5F16E376-BC17-EA4E-9EBA-1ADD725BDE85}" presName="quadrant1" presStyleLbl="node1" presStyleIdx="0" presStyleCnt="4">
        <dgm:presLayoutVars>
          <dgm:chMax val="1"/>
          <dgm:bulletEnabled val="1"/>
        </dgm:presLayoutVars>
      </dgm:prSet>
      <dgm:spPr/>
    </dgm:pt>
    <dgm:pt modelId="{321EC0A8-25CA-C24B-9EE7-76815E69133E}" type="pres">
      <dgm:prSet presAssocID="{5F16E376-BC17-EA4E-9EBA-1ADD725BDE85}" presName="quadrant2" presStyleLbl="node1" presStyleIdx="1" presStyleCnt="4">
        <dgm:presLayoutVars>
          <dgm:chMax val="1"/>
          <dgm:bulletEnabled val="1"/>
        </dgm:presLayoutVars>
      </dgm:prSet>
      <dgm:spPr/>
    </dgm:pt>
    <dgm:pt modelId="{14DAF55B-7945-CB4C-AF48-EDF3030C0D93}" type="pres">
      <dgm:prSet presAssocID="{5F16E376-BC17-EA4E-9EBA-1ADD725BDE85}" presName="quadrant3" presStyleLbl="node1" presStyleIdx="2" presStyleCnt="4">
        <dgm:presLayoutVars>
          <dgm:chMax val="1"/>
          <dgm:bulletEnabled val="1"/>
        </dgm:presLayoutVars>
      </dgm:prSet>
      <dgm:spPr/>
    </dgm:pt>
    <dgm:pt modelId="{99A53372-31B3-2C44-8515-B29726F8EDE0}" type="pres">
      <dgm:prSet presAssocID="{5F16E376-BC17-EA4E-9EBA-1ADD725BDE85}" presName="quadrant4" presStyleLbl="node1" presStyleIdx="3" presStyleCnt="4">
        <dgm:presLayoutVars>
          <dgm:chMax val="1"/>
          <dgm:bulletEnabled val="1"/>
        </dgm:presLayoutVars>
      </dgm:prSet>
      <dgm:spPr/>
    </dgm:pt>
    <dgm:pt modelId="{11D915D4-03D2-7A4C-9737-68A0D2F760A1}" type="pres">
      <dgm:prSet presAssocID="{5F16E376-BC17-EA4E-9EBA-1ADD725BDE85}" presName="quadrantPlaceholder" presStyleCnt="0"/>
      <dgm:spPr/>
    </dgm:pt>
    <dgm:pt modelId="{857B4E66-C2BF-3D48-8688-85E5B4B2CF4D}" type="pres">
      <dgm:prSet presAssocID="{5F16E376-BC17-EA4E-9EBA-1ADD725BDE85}" presName="center1" presStyleLbl="fgShp" presStyleIdx="0" presStyleCnt="2"/>
      <dgm:spPr/>
    </dgm:pt>
    <dgm:pt modelId="{42610999-CACC-5A49-9221-629D89A2F25A}" type="pres">
      <dgm:prSet presAssocID="{5F16E376-BC17-EA4E-9EBA-1ADD725BDE85}" presName="center2" presStyleLbl="fgShp" presStyleIdx="1" presStyleCnt="2"/>
      <dgm:spPr/>
    </dgm:pt>
  </dgm:ptLst>
  <dgm:cxnLst>
    <dgm:cxn modelId="{5FB3A901-BE52-4A4A-880D-5D0E2325CCDF}" srcId="{2B24862A-676C-5348-9F2C-9B11348B6D42}" destId="{B2A6A9BB-ED31-3348-A487-E4080CC2E7B4}" srcOrd="5" destOrd="0" parTransId="{31576CAA-5C53-B14E-ACE7-A932DF9EAEB6}" sibTransId="{E3996FBA-BAFA-E54C-9F45-54235CFF4E6A}"/>
    <dgm:cxn modelId="{B96F0805-2F22-3240-AAF7-D1D65C7D8B17}" type="presOf" srcId="{1FA7AFAC-6DCD-FC49-A158-D7737CCA53D7}" destId="{415346B1-9E7E-F54E-9ECE-1C93A5840CAE}" srcOrd="1" destOrd="0" presId="urn:microsoft.com/office/officeart/2005/8/layout/cycle4"/>
    <dgm:cxn modelId="{500B6006-1EE3-8349-B805-5E8E507B3505}" type="presOf" srcId="{E9161B79-FB35-7440-9F40-6EFF535EFFA5}" destId="{7AD8D4C4-CD64-EA40-98A3-C0539E447CA8}" srcOrd="0" destOrd="5" presId="urn:microsoft.com/office/officeart/2005/8/layout/cycle4"/>
    <dgm:cxn modelId="{76CEF806-44F9-B04E-A224-D42BA296028B}" type="presOf" srcId="{15D76D32-11AB-5C42-861C-C405A7FFBBF9}" destId="{FCE707B4-4772-5641-BBE3-F004BB2E6DBA}" srcOrd="1" destOrd="3" presId="urn:microsoft.com/office/officeart/2005/8/layout/cycle4"/>
    <dgm:cxn modelId="{14E3E307-DB69-464D-A43F-6621C773343E}" type="presOf" srcId="{467206ED-55D7-2A49-8EFE-EC4190E41D46}" destId="{C284DCDD-1978-CF44-A9E1-B359072B5305}" srcOrd="1" destOrd="1" presId="urn:microsoft.com/office/officeart/2005/8/layout/cycle4"/>
    <dgm:cxn modelId="{7BEAD70B-1909-244B-83BB-8CE0C24EE709}" type="presOf" srcId="{E9161B79-FB35-7440-9F40-6EFF535EFFA5}" destId="{415346B1-9E7E-F54E-9ECE-1C93A5840CAE}" srcOrd="1" destOrd="5" presId="urn:microsoft.com/office/officeart/2005/8/layout/cycle4"/>
    <dgm:cxn modelId="{01E6E00C-5D1D-9E41-BBBD-75A1843CDDAD}" srcId="{A57C33A9-3825-024F-A903-2D4FCCD13913}" destId="{8389E77C-A813-6347-8325-11D0380EB74C}" srcOrd="0" destOrd="0" parTransId="{C5974F08-248A-E948-9BE3-F70232497BC6}" sibTransId="{2C56B5F1-4110-314F-99A7-D610DBA169CF}"/>
    <dgm:cxn modelId="{52143812-EB0D-7342-960E-A4CFA087FA4E}" type="presOf" srcId="{6BE94A0E-35A3-1C40-83D3-1CDD51591F02}" destId="{D16C1AEA-F633-324A-A512-F0B24730C72B}" srcOrd="0" destOrd="4" presId="urn:microsoft.com/office/officeart/2005/8/layout/cycle4"/>
    <dgm:cxn modelId="{BCDD2416-7CFC-914A-A081-BA83892269F4}" type="presOf" srcId="{E2407658-9924-074D-9F64-3ABB5F54D1D7}" destId="{7AD8D4C4-CD64-EA40-98A3-C0539E447CA8}" srcOrd="0" destOrd="4" presId="urn:microsoft.com/office/officeart/2005/8/layout/cycle4"/>
    <dgm:cxn modelId="{13DEF116-6B23-5B40-83B7-0AFE264742AF}" type="presOf" srcId="{B2A6A9BB-ED31-3348-A487-E4080CC2E7B4}" destId="{C0AF1E45-6396-D744-9D0D-E718BABAA29D}" srcOrd="1" destOrd="5" presId="urn:microsoft.com/office/officeart/2005/8/layout/cycle4"/>
    <dgm:cxn modelId="{67B95E17-BFCD-8E46-9A18-46BAA00C4BF7}" srcId="{49B874CE-DF94-FD44-A1BB-86D659C108A7}" destId="{467206ED-55D7-2A49-8EFE-EC4190E41D46}" srcOrd="1" destOrd="0" parTransId="{950FA3DC-692D-D842-B9E5-DB29852601BF}" sibTransId="{67179279-AEE7-2D47-A5CE-27188AAFEC39}"/>
    <dgm:cxn modelId="{D739E71D-1CB2-6043-AC4C-6A22FD744628}" type="presOf" srcId="{6BE94A0E-35A3-1C40-83D3-1CDD51591F02}" destId="{FCE707B4-4772-5641-BBE3-F004BB2E6DBA}" srcOrd="1" destOrd="4" presId="urn:microsoft.com/office/officeart/2005/8/layout/cycle4"/>
    <dgm:cxn modelId="{ACCAC921-1F98-1641-8289-B56299A8C7AD}" srcId="{A57C33A9-3825-024F-A903-2D4FCCD13913}" destId="{417D2C8A-F377-4F4A-BE52-99B719B399F0}" srcOrd="2" destOrd="0" parTransId="{1027395E-921C-8B42-93E1-5A2472D603EE}" sibTransId="{E6CAA0C1-F46E-4444-9377-D3A587E794F1}"/>
    <dgm:cxn modelId="{2A7CDB25-28C9-3E4A-A1E8-468B64162481}" srcId="{2B24862A-676C-5348-9F2C-9B11348B6D42}" destId="{1750AC1F-12A7-9C46-AD11-EEC57AD5DFFE}" srcOrd="2" destOrd="0" parTransId="{550E5BD7-91EC-0B40-847D-AA68C73C28ED}" sibTransId="{632FB198-4F79-3840-9B4D-383D3E21E4D1}"/>
    <dgm:cxn modelId="{EF2B1C2A-7C6C-AB46-8309-2216DC662BCB}" type="presOf" srcId="{3D55FF1B-0A92-5D42-B951-D41FAE19CF07}" destId="{B0F0F58F-0AB8-344E-9D2B-A0E02BE27449}" srcOrd="0" destOrd="0" presId="urn:microsoft.com/office/officeart/2005/8/layout/cycle4"/>
    <dgm:cxn modelId="{F7E44F2A-5730-8648-9A7C-9E0D4A3E6B22}" type="presOf" srcId="{15D76D32-11AB-5C42-861C-C405A7FFBBF9}" destId="{D16C1AEA-F633-324A-A512-F0B24730C72B}" srcOrd="0" destOrd="3" presId="urn:microsoft.com/office/officeart/2005/8/layout/cycle4"/>
    <dgm:cxn modelId="{7C072C2C-E958-1748-8068-AD021D4A96E6}" srcId="{A57C33A9-3825-024F-A903-2D4FCCD13913}" destId="{F3D4FD14-6F58-6647-925C-94C8D255FAD1}" srcOrd="1" destOrd="0" parTransId="{12A2289D-9193-0041-8D65-8D5D8CE8932E}" sibTransId="{F51496FC-1023-2144-AF4E-80B795A00576}"/>
    <dgm:cxn modelId="{F91F5A2E-FFB0-EF40-B173-A495676D1917}" type="presOf" srcId="{F3D4FD14-6F58-6647-925C-94C8D255FAD1}" destId="{D16C1AEA-F633-324A-A512-F0B24730C72B}" srcOrd="0" destOrd="1" presId="urn:microsoft.com/office/officeart/2005/8/layout/cycle4"/>
    <dgm:cxn modelId="{D1491333-D988-1444-8BE0-55B445913096}" type="presOf" srcId="{3E970F4A-EF99-8741-8960-BFA63DE81941}" destId="{4C5FFE1B-E123-F547-942D-6D35E3C380AD}" srcOrd="0" destOrd="4" presId="urn:microsoft.com/office/officeart/2005/8/layout/cycle4"/>
    <dgm:cxn modelId="{20402D33-F354-FE41-ABC7-0F4A18148D10}" srcId="{70DFB6D6-737E-9144-AA1D-586ED1FBFB30}" destId="{1FA7AFAC-6DCD-FC49-A158-D7737CCA53D7}" srcOrd="0" destOrd="0" parTransId="{18139046-8957-D249-99DF-52F28BE1E5F1}" sibTransId="{599FE41D-C5EF-354C-8952-036CC9C26272}"/>
    <dgm:cxn modelId="{4ACD2E34-8E55-684D-B675-A80862CEB125}" type="presOf" srcId="{2B24862A-676C-5348-9F2C-9B11348B6D42}" destId="{0E06ACF0-4355-7043-AEB6-771F15C5AB9E}" srcOrd="0" destOrd="0" presId="urn:microsoft.com/office/officeart/2005/8/layout/cycle4"/>
    <dgm:cxn modelId="{1F14FA36-4547-4F4B-9E28-472FD1D31335}" type="presOf" srcId="{417D2C8A-F377-4F4A-BE52-99B719B399F0}" destId="{D16C1AEA-F633-324A-A512-F0B24730C72B}" srcOrd="0" destOrd="2" presId="urn:microsoft.com/office/officeart/2005/8/layout/cycle4"/>
    <dgm:cxn modelId="{70B92E37-C480-DF47-B918-F49D03AD8F2B}" srcId="{49B874CE-DF94-FD44-A1BB-86D659C108A7}" destId="{FEEA2FBC-F21A-8040-A137-52FC6591BA78}" srcOrd="0" destOrd="0" parTransId="{79E0D22B-EBEC-1D44-9C6B-E69C408FB9FD}" sibTransId="{276FF42E-5F8E-1349-B3B4-935CC5D9162E}"/>
    <dgm:cxn modelId="{A4B5973A-E9BD-FA4D-8CD6-29E1DC763880}" type="presOf" srcId="{1750AC1F-12A7-9C46-AD11-EEC57AD5DFFE}" destId="{B0F0F58F-0AB8-344E-9D2B-A0E02BE27449}" srcOrd="0" destOrd="2" presId="urn:microsoft.com/office/officeart/2005/8/layout/cycle4"/>
    <dgm:cxn modelId="{9D2AFC3C-38E8-B645-BD7C-D678536C9E9F}" srcId="{49B874CE-DF94-FD44-A1BB-86D659C108A7}" destId="{3E970F4A-EF99-8741-8960-BFA63DE81941}" srcOrd="4" destOrd="0" parTransId="{7D08696C-BF71-454C-9755-0ABD30B4D27D}" sibTransId="{3AEC3A63-A692-EB41-8D59-428C22EC0073}"/>
    <dgm:cxn modelId="{2659CF47-CE86-3A4C-8B3B-C87F4A39681E}" srcId="{A57C33A9-3825-024F-A903-2D4FCCD13913}" destId="{A5C435FA-BF71-AC4C-90A9-5A0E1B7FBFB8}" srcOrd="5" destOrd="0" parTransId="{65E66DB3-E686-9F45-AB87-2A2F13273427}" sibTransId="{46DCABC1-114C-944C-9B6E-A8A2258DC50A}"/>
    <dgm:cxn modelId="{8A148948-71C6-D845-9BD4-A9044AC53324}" srcId="{A57C33A9-3825-024F-A903-2D4FCCD13913}" destId="{6BE94A0E-35A3-1C40-83D3-1CDD51591F02}" srcOrd="4" destOrd="0" parTransId="{17C122EC-DB5A-BF47-A23A-5C75B56992BE}" sibTransId="{AF401AF6-5184-A14D-B75A-7F0B05AC6443}"/>
    <dgm:cxn modelId="{857C4749-0D2D-F54D-9D41-4F2791459DC1}" type="presOf" srcId="{49B874CE-DF94-FD44-A1BB-86D659C108A7}" destId="{321EC0A8-25CA-C24B-9EE7-76815E69133E}" srcOrd="0" destOrd="0" presId="urn:microsoft.com/office/officeart/2005/8/layout/cycle4"/>
    <dgm:cxn modelId="{5AA94A51-D6C0-6642-AB28-70D0D102F529}" type="presOf" srcId="{3D55FF1B-0A92-5D42-B951-D41FAE19CF07}" destId="{C0AF1E45-6396-D744-9D0D-E718BABAA29D}" srcOrd="1" destOrd="0" presId="urn:microsoft.com/office/officeart/2005/8/layout/cycle4"/>
    <dgm:cxn modelId="{15261B54-03B9-7A4E-A6B4-D341F085C4CD}" type="presOf" srcId="{47053397-D2D0-6444-95C9-2A4FE3327B9D}" destId="{415346B1-9E7E-F54E-9ECE-1C93A5840CAE}" srcOrd="1" destOrd="1" presId="urn:microsoft.com/office/officeart/2005/8/layout/cycle4"/>
    <dgm:cxn modelId="{53515358-16EC-834D-A52B-66E82389FFD4}" type="presOf" srcId="{FEEA2FBC-F21A-8040-A137-52FC6591BA78}" destId="{C284DCDD-1978-CF44-A9E1-B359072B5305}" srcOrd="1" destOrd="0" presId="urn:microsoft.com/office/officeart/2005/8/layout/cycle4"/>
    <dgm:cxn modelId="{1E92B15B-3051-C54C-AB37-8C86CA16E04D}" type="presOf" srcId="{B1B2A133-0880-FF4E-AF11-EDD96CB4803E}" destId="{415346B1-9E7E-F54E-9ECE-1C93A5840CAE}" srcOrd="1" destOrd="3" presId="urn:microsoft.com/office/officeart/2005/8/layout/cycle4"/>
    <dgm:cxn modelId="{1F5B465C-13C1-5A46-99E3-B91BA4B46264}" type="presOf" srcId="{87BD0671-6184-1A42-AC31-07C782458A7F}" destId="{4C5FFE1B-E123-F547-942D-6D35E3C380AD}" srcOrd="0" destOrd="3" presId="urn:microsoft.com/office/officeart/2005/8/layout/cycle4"/>
    <dgm:cxn modelId="{EB54975C-C2D9-DD46-9F03-8FC1F0CD667E}" type="presOf" srcId="{A57C33A9-3825-024F-A903-2D4FCCD13913}" destId="{14DAF55B-7945-CB4C-AF48-EDF3030C0D93}" srcOrd="0" destOrd="0" presId="urn:microsoft.com/office/officeart/2005/8/layout/cycle4"/>
    <dgm:cxn modelId="{AE668960-2FCB-6F46-A9FC-E67E99483437}" type="presOf" srcId="{A7CD7561-98B6-1E4E-825E-E2D5716230D7}" destId="{C0AF1E45-6396-D744-9D0D-E718BABAA29D}" srcOrd="1" destOrd="3" presId="urn:microsoft.com/office/officeart/2005/8/layout/cycle4"/>
    <dgm:cxn modelId="{47F84761-3DBF-F243-AEBD-BC6A74B70B70}" srcId="{5F16E376-BC17-EA4E-9EBA-1ADD725BDE85}" destId="{49B874CE-DF94-FD44-A1BB-86D659C108A7}" srcOrd="1" destOrd="0" parTransId="{C10837AE-9BB3-0A4B-93D0-474AC2C2D59B}" sibTransId="{CF78F595-DB8E-1E42-AD0E-D017EED1784E}"/>
    <dgm:cxn modelId="{774BC668-2381-4049-B08B-05666179288F}" type="presOf" srcId="{8389E77C-A813-6347-8325-11D0380EB74C}" destId="{FCE707B4-4772-5641-BBE3-F004BB2E6DBA}" srcOrd="1" destOrd="0" presId="urn:microsoft.com/office/officeart/2005/8/layout/cycle4"/>
    <dgm:cxn modelId="{907EA169-157C-DF40-897F-C37072D1A31B}" type="presOf" srcId="{F3D4FD14-6F58-6647-925C-94C8D255FAD1}" destId="{FCE707B4-4772-5641-BBE3-F004BB2E6DBA}" srcOrd="1" destOrd="1" presId="urn:microsoft.com/office/officeart/2005/8/layout/cycle4"/>
    <dgm:cxn modelId="{6E9C406A-FB26-5A41-9021-A041C8C215BC}" type="presOf" srcId="{E2407658-9924-074D-9F64-3ABB5F54D1D7}" destId="{415346B1-9E7E-F54E-9ECE-1C93A5840CAE}" srcOrd="1" destOrd="4" presId="urn:microsoft.com/office/officeart/2005/8/layout/cycle4"/>
    <dgm:cxn modelId="{376A066B-063E-E04F-8F9A-E808E088A288}" srcId="{70DFB6D6-737E-9144-AA1D-586ED1FBFB30}" destId="{E2407658-9924-074D-9F64-3ABB5F54D1D7}" srcOrd="4" destOrd="0" parTransId="{12772893-BE04-E84E-B3E9-1D7F58D4B4FD}" sibTransId="{34C6308D-EF98-9244-A777-817DE62B3E46}"/>
    <dgm:cxn modelId="{EB7EAE6E-56B4-B04F-83A7-AF71D811CA5D}" srcId="{2B24862A-676C-5348-9F2C-9B11348B6D42}" destId="{3D55FF1B-0A92-5D42-B951-D41FAE19CF07}" srcOrd="0" destOrd="0" parTransId="{0B549259-A491-6647-8ADE-EDC405C0A4E4}" sibTransId="{CB246534-F8DF-914E-A16B-FA418FB1C7EB}"/>
    <dgm:cxn modelId="{79A7BF70-9453-0943-93E5-8E13E9EE4657}" type="presOf" srcId="{6413A6C8-5D2E-AF49-8CF7-5853D84C5DCB}" destId="{B0F0F58F-0AB8-344E-9D2B-A0E02BE27449}" srcOrd="0" destOrd="4" presId="urn:microsoft.com/office/officeart/2005/8/layout/cycle4"/>
    <dgm:cxn modelId="{56B9E870-B40A-3643-A58F-EE2EEF30A31D}" type="presOf" srcId="{1FA7AFAC-6DCD-FC49-A158-D7737CCA53D7}" destId="{7AD8D4C4-CD64-EA40-98A3-C0539E447CA8}" srcOrd="0" destOrd="0" presId="urn:microsoft.com/office/officeart/2005/8/layout/cycle4"/>
    <dgm:cxn modelId="{93AF9975-2537-524A-9580-617DA58DF580}" type="presOf" srcId="{417D2C8A-F377-4F4A-BE52-99B719B399F0}" destId="{FCE707B4-4772-5641-BBE3-F004BB2E6DBA}" srcOrd="1" destOrd="2" presId="urn:microsoft.com/office/officeart/2005/8/layout/cycle4"/>
    <dgm:cxn modelId="{F5D60B76-473D-E943-8061-353CE11EA97C}" type="presOf" srcId="{B1B2A133-0880-FF4E-AF11-EDD96CB4803E}" destId="{7AD8D4C4-CD64-EA40-98A3-C0539E447CA8}" srcOrd="0" destOrd="3" presId="urn:microsoft.com/office/officeart/2005/8/layout/cycle4"/>
    <dgm:cxn modelId="{95278784-067E-A248-891B-ADDBD50B7B68}" srcId="{A57C33A9-3825-024F-A903-2D4FCCD13913}" destId="{15D76D32-11AB-5C42-861C-C405A7FFBBF9}" srcOrd="3" destOrd="0" parTransId="{628A1313-AF10-F145-9CD4-F68133CE256C}" sibTransId="{91C9CE07-C272-E646-87AA-FCC82D6AFBF3}"/>
    <dgm:cxn modelId="{1C502E88-CA2D-A344-A707-F490D3FF781F}" type="presOf" srcId="{467206ED-55D7-2A49-8EFE-EC4190E41D46}" destId="{4C5FFE1B-E123-F547-942D-6D35E3C380AD}" srcOrd="0" destOrd="1" presId="urn:microsoft.com/office/officeart/2005/8/layout/cycle4"/>
    <dgm:cxn modelId="{505B358B-37AF-2444-8283-092F413FD230}" type="presOf" srcId="{0EB15A7B-6AEA-AD44-AFD5-B510DF2DD79E}" destId="{415346B1-9E7E-F54E-9ECE-1C93A5840CAE}" srcOrd="1" destOrd="2" presId="urn:microsoft.com/office/officeart/2005/8/layout/cycle4"/>
    <dgm:cxn modelId="{FF08488C-0ECB-164C-9C97-0B9E30B3E2A7}" srcId="{5F16E376-BC17-EA4E-9EBA-1ADD725BDE85}" destId="{A57C33A9-3825-024F-A903-2D4FCCD13913}" srcOrd="2" destOrd="0" parTransId="{9A3A5FE3-613C-9E43-93FE-856C7C8B92E3}" sibTransId="{F4725BAB-02A5-3F4B-AE37-083AB7761623}"/>
    <dgm:cxn modelId="{483C978C-0EE1-0E45-BA8E-091D89E4A725}" srcId="{2B24862A-676C-5348-9F2C-9B11348B6D42}" destId="{A7CD7561-98B6-1E4E-825E-E2D5716230D7}" srcOrd="3" destOrd="0" parTransId="{265D0B40-2E1C-054E-ABEA-15DA0087E56C}" sibTransId="{00330E8D-CE96-C643-98BB-815E0353BF84}"/>
    <dgm:cxn modelId="{E1920E8E-EA76-D143-9679-6134E2C2E4AA}" srcId="{70DFB6D6-737E-9144-AA1D-586ED1FBFB30}" destId="{B1B2A133-0880-FF4E-AF11-EDD96CB4803E}" srcOrd="3" destOrd="0" parTransId="{191E5F0C-987F-3A47-8DFC-88C9753542F6}" sibTransId="{A8414A20-D6E1-6346-B445-955D611EADA2}"/>
    <dgm:cxn modelId="{6450E196-9FCB-624D-9B23-E751F5D7D702}" type="presOf" srcId="{FEEA2FBC-F21A-8040-A137-52FC6591BA78}" destId="{4C5FFE1B-E123-F547-942D-6D35E3C380AD}" srcOrd="0" destOrd="0" presId="urn:microsoft.com/office/officeart/2005/8/layout/cycle4"/>
    <dgm:cxn modelId="{B19EBC99-99CF-4949-B001-5EFEC43EB6FF}" srcId="{5F16E376-BC17-EA4E-9EBA-1ADD725BDE85}" destId="{70DFB6D6-737E-9144-AA1D-586ED1FBFB30}" srcOrd="3" destOrd="0" parTransId="{1EDB45A8-3271-404E-A7D3-B1812A726A4C}" sibTransId="{863D41CA-4073-F442-9766-605CD7725454}"/>
    <dgm:cxn modelId="{51E2C69F-D0B4-D843-A7D9-E723355B5C71}" type="presOf" srcId="{47053397-D2D0-6444-95C9-2A4FE3327B9D}" destId="{7AD8D4C4-CD64-EA40-98A3-C0539E447CA8}" srcOrd="0" destOrd="1" presId="urn:microsoft.com/office/officeart/2005/8/layout/cycle4"/>
    <dgm:cxn modelId="{26D90DA0-83A0-964D-9C5E-A7E9E74E9FAD}" type="presOf" srcId="{5F16E376-BC17-EA4E-9EBA-1ADD725BDE85}" destId="{437F6F3B-D624-274E-B7B6-52121D0AD6AC}" srcOrd="0" destOrd="0" presId="urn:microsoft.com/office/officeart/2005/8/layout/cycle4"/>
    <dgm:cxn modelId="{C2280CA3-7FA1-6242-9664-91A9A5E5FC4A}" type="presOf" srcId="{B2A6A9BB-ED31-3348-A487-E4080CC2E7B4}" destId="{B0F0F58F-0AB8-344E-9D2B-A0E02BE27449}" srcOrd="0" destOrd="5" presId="urn:microsoft.com/office/officeart/2005/8/layout/cycle4"/>
    <dgm:cxn modelId="{71AF25A9-AB88-9140-B7EA-D88AE3F91DB9}" type="presOf" srcId="{88D97BA2-A997-D444-BC69-023D11443FAA}" destId="{C0AF1E45-6396-D744-9D0D-E718BABAA29D}" srcOrd="1" destOrd="1" presId="urn:microsoft.com/office/officeart/2005/8/layout/cycle4"/>
    <dgm:cxn modelId="{DD1469AA-1949-F148-8C5B-CEDD8C146E3F}" type="presOf" srcId="{87BD0671-6184-1A42-AC31-07C782458A7F}" destId="{C284DCDD-1978-CF44-A9E1-B359072B5305}" srcOrd="1" destOrd="3" presId="urn:microsoft.com/office/officeart/2005/8/layout/cycle4"/>
    <dgm:cxn modelId="{2BC73EAB-B205-6142-8EE1-8CB389A530DC}" type="presOf" srcId="{1750AC1F-12A7-9C46-AD11-EEC57AD5DFFE}" destId="{C0AF1E45-6396-D744-9D0D-E718BABAA29D}" srcOrd="1" destOrd="2" presId="urn:microsoft.com/office/officeart/2005/8/layout/cycle4"/>
    <dgm:cxn modelId="{48576ABF-7C74-2345-A1D2-E3EA19C31646}" type="presOf" srcId="{6413A6C8-5D2E-AF49-8CF7-5853D84C5DCB}" destId="{C0AF1E45-6396-D744-9D0D-E718BABAA29D}" srcOrd="1" destOrd="4" presId="urn:microsoft.com/office/officeart/2005/8/layout/cycle4"/>
    <dgm:cxn modelId="{C3A4D6C3-5166-9E45-825F-E71283CA212E}" type="presOf" srcId="{88D97BA2-A997-D444-BC69-023D11443FAA}" destId="{B0F0F58F-0AB8-344E-9D2B-A0E02BE27449}" srcOrd="0" destOrd="1" presId="urn:microsoft.com/office/officeart/2005/8/layout/cycle4"/>
    <dgm:cxn modelId="{B2D636C5-BBBA-C045-A2FA-5E50CF59B073}" type="presOf" srcId="{FF0A79C2-4D43-CE47-9F64-CFCAB112D2D1}" destId="{4C5FFE1B-E123-F547-942D-6D35E3C380AD}" srcOrd="0" destOrd="2" presId="urn:microsoft.com/office/officeart/2005/8/layout/cycle4"/>
    <dgm:cxn modelId="{0123D1C5-A2AA-3D43-943D-723196801745}" srcId="{49B874CE-DF94-FD44-A1BB-86D659C108A7}" destId="{87BD0671-6184-1A42-AC31-07C782458A7F}" srcOrd="3" destOrd="0" parTransId="{A3BA9D62-6780-3841-8B4C-D3E6A39E9E38}" sibTransId="{54C908AD-26DF-F646-9F1E-BA599CDA818D}"/>
    <dgm:cxn modelId="{26412CC9-4E44-B541-8303-FB0D16CB12DC}" srcId="{70DFB6D6-737E-9144-AA1D-586ED1FBFB30}" destId="{0EB15A7B-6AEA-AD44-AFD5-B510DF2DD79E}" srcOrd="2" destOrd="0" parTransId="{75108D3C-4407-AB46-B77B-7E4BD6DF5888}" sibTransId="{9D4C1BEF-6E18-6141-92C7-D6D1B46B7118}"/>
    <dgm:cxn modelId="{AF519ACE-C321-504A-98D0-57611278F336}" srcId="{70DFB6D6-737E-9144-AA1D-586ED1FBFB30}" destId="{47053397-D2D0-6444-95C9-2A4FE3327B9D}" srcOrd="1" destOrd="0" parTransId="{BC4DF216-E2FF-B940-A07D-8182B802D543}" sibTransId="{A24AC21F-83BC-754A-A4FD-4BC3FF572532}"/>
    <dgm:cxn modelId="{77BEADCE-9EE7-3F4C-82CF-851AB8FF242A}" srcId="{49B874CE-DF94-FD44-A1BB-86D659C108A7}" destId="{FF0A79C2-4D43-CE47-9F64-CFCAB112D2D1}" srcOrd="2" destOrd="0" parTransId="{178F42A8-1780-3B48-85B1-3D82995FC2DD}" sibTransId="{7493DA2A-8C3D-0A4E-8D4D-6BAAAEA4ED49}"/>
    <dgm:cxn modelId="{5AA218D0-2F6A-514E-AF77-4B32A60819B6}" type="presOf" srcId="{FF0A79C2-4D43-CE47-9F64-CFCAB112D2D1}" destId="{C284DCDD-1978-CF44-A9E1-B359072B5305}" srcOrd="1" destOrd="2" presId="urn:microsoft.com/office/officeart/2005/8/layout/cycle4"/>
    <dgm:cxn modelId="{7CC828D0-16AC-734E-859F-4EB25D269056}" srcId="{2B24862A-676C-5348-9F2C-9B11348B6D42}" destId="{6413A6C8-5D2E-AF49-8CF7-5853D84C5DCB}" srcOrd="4" destOrd="0" parTransId="{E45606D9-8B53-C642-BF7F-E6208C3169B6}" sibTransId="{6D6D07EB-CFCB-9341-A0EA-0AAEA55E96CD}"/>
    <dgm:cxn modelId="{096EACD5-1EF9-0348-81A7-F00D7CC07DBB}" type="presOf" srcId="{A5C435FA-BF71-AC4C-90A9-5A0E1B7FBFB8}" destId="{FCE707B4-4772-5641-BBE3-F004BB2E6DBA}" srcOrd="1" destOrd="5" presId="urn:microsoft.com/office/officeart/2005/8/layout/cycle4"/>
    <dgm:cxn modelId="{0C65B6D6-56D6-484A-B173-BE3EE24F43A8}" srcId="{5F16E376-BC17-EA4E-9EBA-1ADD725BDE85}" destId="{2B24862A-676C-5348-9F2C-9B11348B6D42}" srcOrd="0" destOrd="0" parTransId="{786A1CAC-CBBF-6246-9337-CDDAC111E940}" sibTransId="{2151AFF4-4663-0C46-B849-7C582D10A8DD}"/>
    <dgm:cxn modelId="{8940DED9-6786-CA46-9A5A-DC8CB7751070}" type="presOf" srcId="{3E970F4A-EF99-8741-8960-BFA63DE81941}" destId="{C284DCDD-1978-CF44-A9E1-B359072B5305}" srcOrd="1" destOrd="4" presId="urn:microsoft.com/office/officeart/2005/8/layout/cycle4"/>
    <dgm:cxn modelId="{D3DAAAE6-A2EE-C74E-9213-3594554FF1C0}" type="presOf" srcId="{A7CD7561-98B6-1E4E-825E-E2D5716230D7}" destId="{B0F0F58F-0AB8-344E-9D2B-A0E02BE27449}" srcOrd="0" destOrd="3" presId="urn:microsoft.com/office/officeart/2005/8/layout/cycle4"/>
    <dgm:cxn modelId="{39EA01E7-D3F9-6B47-B43D-9548B7B7B956}" type="presOf" srcId="{A5C435FA-BF71-AC4C-90A9-5A0E1B7FBFB8}" destId="{D16C1AEA-F633-324A-A512-F0B24730C72B}" srcOrd="0" destOrd="5" presId="urn:microsoft.com/office/officeart/2005/8/layout/cycle4"/>
    <dgm:cxn modelId="{442843E7-E62A-DD4F-99CB-04CBA2E4C998}" srcId="{70DFB6D6-737E-9144-AA1D-586ED1FBFB30}" destId="{E9161B79-FB35-7440-9F40-6EFF535EFFA5}" srcOrd="5" destOrd="0" parTransId="{1B741EB1-10F0-404A-BD08-ED498370D927}" sibTransId="{2FA778E3-9068-8E43-9C5F-63B4E9D1A069}"/>
    <dgm:cxn modelId="{51582AF6-9832-1847-8FC2-508A6CACAAE1}" type="presOf" srcId="{70DFB6D6-737E-9144-AA1D-586ED1FBFB30}" destId="{99A53372-31B3-2C44-8515-B29726F8EDE0}" srcOrd="0" destOrd="0" presId="urn:microsoft.com/office/officeart/2005/8/layout/cycle4"/>
    <dgm:cxn modelId="{688006F7-E8E6-C241-B3FC-4BBB0D1759CC}" srcId="{2B24862A-676C-5348-9F2C-9B11348B6D42}" destId="{88D97BA2-A997-D444-BC69-023D11443FAA}" srcOrd="1" destOrd="0" parTransId="{2553B2C5-3E55-F242-8A36-3252966A9160}" sibTransId="{53F3F197-508B-8340-AB0C-E02E95B9532F}"/>
    <dgm:cxn modelId="{554694F7-767A-7749-88AC-9EA437E18894}" type="presOf" srcId="{8389E77C-A813-6347-8325-11D0380EB74C}" destId="{D16C1AEA-F633-324A-A512-F0B24730C72B}" srcOrd="0" destOrd="0" presId="urn:microsoft.com/office/officeart/2005/8/layout/cycle4"/>
    <dgm:cxn modelId="{6C5EE4F7-1EFE-F84E-BA2F-5D25D788F523}" type="presOf" srcId="{0EB15A7B-6AEA-AD44-AFD5-B510DF2DD79E}" destId="{7AD8D4C4-CD64-EA40-98A3-C0539E447CA8}" srcOrd="0" destOrd="2" presId="urn:microsoft.com/office/officeart/2005/8/layout/cycle4"/>
    <dgm:cxn modelId="{BE292588-9AFA-D745-A735-398C9058219E}" type="presParOf" srcId="{437F6F3B-D624-274E-B7B6-52121D0AD6AC}" destId="{64A58D16-5E1B-9D44-9B2F-2D19D7EFFB19}" srcOrd="0" destOrd="0" presId="urn:microsoft.com/office/officeart/2005/8/layout/cycle4"/>
    <dgm:cxn modelId="{97D4175B-B3CB-EF42-B96A-89C2410CCBB2}" type="presParOf" srcId="{64A58D16-5E1B-9D44-9B2F-2D19D7EFFB19}" destId="{C50EF576-4659-174F-8DA1-0C162875504E}" srcOrd="0" destOrd="0" presId="urn:microsoft.com/office/officeart/2005/8/layout/cycle4"/>
    <dgm:cxn modelId="{DB3E9B1F-9C5F-3E4E-99B6-604B32F8E699}" type="presParOf" srcId="{C50EF576-4659-174F-8DA1-0C162875504E}" destId="{B0F0F58F-0AB8-344E-9D2B-A0E02BE27449}" srcOrd="0" destOrd="0" presId="urn:microsoft.com/office/officeart/2005/8/layout/cycle4"/>
    <dgm:cxn modelId="{09E89FC8-F303-FD40-9AA5-170B2BA492C1}" type="presParOf" srcId="{C50EF576-4659-174F-8DA1-0C162875504E}" destId="{C0AF1E45-6396-D744-9D0D-E718BABAA29D}" srcOrd="1" destOrd="0" presId="urn:microsoft.com/office/officeart/2005/8/layout/cycle4"/>
    <dgm:cxn modelId="{23FAFE32-A2D9-F74B-9D1F-89F35158B8C6}" type="presParOf" srcId="{64A58D16-5E1B-9D44-9B2F-2D19D7EFFB19}" destId="{CA5C457C-63A0-394C-856D-65FEB80F0692}" srcOrd="1" destOrd="0" presId="urn:microsoft.com/office/officeart/2005/8/layout/cycle4"/>
    <dgm:cxn modelId="{7484B1EB-4138-BA44-ACCC-95C838AD6DC9}" type="presParOf" srcId="{CA5C457C-63A0-394C-856D-65FEB80F0692}" destId="{4C5FFE1B-E123-F547-942D-6D35E3C380AD}" srcOrd="0" destOrd="0" presId="urn:microsoft.com/office/officeart/2005/8/layout/cycle4"/>
    <dgm:cxn modelId="{1A0BA440-A0B9-5740-9AC6-38F40EF81153}" type="presParOf" srcId="{CA5C457C-63A0-394C-856D-65FEB80F0692}" destId="{C284DCDD-1978-CF44-A9E1-B359072B5305}" srcOrd="1" destOrd="0" presId="urn:microsoft.com/office/officeart/2005/8/layout/cycle4"/>
    <dgm:cxn modelId="{1872A414-2787-834C-B539-A3E3E94D61A6}" type="presParOf" srcId="{64A58D16-5E1B-9D44-9B2F-2D19D7EFFB19}" destId="{2BFF7662-F7EF-E546-9B80-489817051AC0}" srcOrd="2" destOrd="0" presId="urn:microsoft.com/office/officeart/2005/8/layout/cycle4"/>
    <dgm:cxn modelId="{0C604437-F56E-904D-A3B8-6963E3A265BE}" type="presParOf" srcId="{2BFF7662-F7EF-E546-9B80-489817051AC0}" destId="{D16C1AEA-F633-324A-A512-F0B24730C72B}" srcOrd="0" destOrd="0" presId="urn:microsoft.com/office/officeart/2005/8/layout/cycle4"/>
    <dgm:cxn modelId="{08D16F04-837E-9640-BF59-CF60ADB795F4}" type="presParOf" srcId="{2BFF7662-F7EF-E546-9B80-489817051AC0}" destId="{FCE707B4-4772-5641-BBE3-F004BB2E6DBA}" srcOrd="1" destOrd="0" presId="urn:microsoft.com/office/officeart/2005/8/layout/cycle4"/>
    <dgm:cxn modelId="{E9AE5B5E-8A7E-DE4D-BEFB-E6DB1E53597B}" type="presParOf" srcId="{64A58D16-5E1B-9D44-9B2F-2D19D7EFFB19}" destId="{5C725093-3BE5-6C49-A666-CA386CFA538D}" srcOrd="3" destOrd="0" presId="urn:microsoft.com/office/officeart/2005/8/layout/cycle4"/>
    <dgm:cxn modelId="{2BBC23CF-A149-2C4F-991F-0A3B25D52448}" type="presParOf" srcId="{5C725093-3BE5-6C49-A666-CA386CFA538D}" destId="{7AD8D4C4-CD64-EA40-98A3-C0539E447CA8}" srcOrd="0" destOrd="0" presId="urn:microsoft.com/office/officeart/2005/8/layout/cycle4"/>
    <dgm:cxn modelId="{7A25C141-3CAA-754C-A260-A9D1933ADF90}" type="presParOf" srcId="{5C725093-3BE5-6C49-A666-CA386CFA538D}" destId="{415346B1-9E7E-F54E-9ECE-1C93A5840CAE}" srcOrd="1" destOrd="0" presId="urn:microsoft.com/office/officeart/2005/8/layout/cycle4"/>
    <dgm:cxn modelId="{4C7227D9-5F25-F24C-B7DC-2BB8D880645E}" type="presParOf" srcId="{64A58D16-5E1B-9D44-9B2F-2D19D7EFFB19}" destId="{533F43F8-4196-E54F-822A-25FCC19859DC}" srcOrd="4" destOrd="0" presId="urn:microsoft.com/office/officeart/2005/8/layout/cycle4"/>
    <dgm:cxn modelId="{CF54FF32-49FE-A34E-BCF1-002C4A29A0A1}" type="presParOf" srcId="{437F6F3B-D624-274E-B7B6-52121D0AD6AC}" destId="{C7A39F2A-9544-C647-B7DE-0F845BDAE327}" srcOrd="1" destOrd="0" presId="urn:microsoft.com/office/officeart/2005/8/layout/cycle4"/>
    <dgm:cxn modelId="{363C472B-30C7-754E-94FB-94F45EEB4746}" type="presParOf" srcId="{C7A39F2A-9544-C647-B7DE-0F845BDAE327}" destId="{0E06ACF0-4355-7043-AEB6-771F15C5AB9E}" srcOrd="0" destOrd="0" presId="urn:microsoft.com/office/officeart/2005/8/layout/cycle4"/>
    <dgm:cxn modelId="{8BB54A95-76AD-BE4A-B8A2-8A74638DEABD}" type="presParOf" srcId="{C7A39F2A-9544-C647-B7DE-0F845BDAE327}" destId="{321EC0A8-25CA-C24B-9EE7-76815E69133E}" srcOrd="1" destOrd="0" presId="urn:microsoft.com/office/officeart/2005/8/layout/cycle4"/>
    <dgm:cxn modelId="{425CA68F-1DA7-F940-960C-FF33DE778391}" type="presParOf" srcId="{C7A39F2A-9544-C647-B7DE-0F845BDAE327}" destId="{14DAF55B-7945-CB4C-AF48-EDF3030C0D93}" srcOrd="2" destOrd="0" presId="urn:microsoft.com/office/officeart/2005/8/layout/cycle4"/>
    <dgm:cxn modelId="{07064201-7387-AD4F-B3FC-16F5C2D5C780}" type="presParOf" srcId="{C7A39F2A-9544-C647-B7DE-0F845BDAE327}" destId="{99A53372-31B3-2C44-8515-B29726F8EDE0}" srcOrd="3" destOrd="0" presId="urn:microsoft.com/office/officeart/2005/8/layout/cycle4"/>
    <dgm:cxn modelId="{4A03AE4B-9B87-2E4E-876A-0950AFB69506}" type="presParOf" srcId="{C7A39F2A-9544-C647-B7DE-0F845BDAE327}" destId="{11D915D4-03D2-7A4C-9737-68A0D2F760A1}" srcOrd="4" destOrd="0" presId="urn:microsoft.com/office/officeart/2005/8/layout/cycle4"/>
    <dgm:cxn modelId="{CE15A5CA-DBF5-6248-9C31-23DF758ABFD1}" type="presParOf" srcId="{437F6F3B-D624-274E-B7B6-52121D0AD6AC}" destId="{857B4E66-C2BF-3D48-8688-85E5B4B2CF4D}" srcOrd="2" destOrd="0" presId="urn:microsoft.com/office/officeart/2005/8/layout/cycle4"/>
    <dgm:cxn modelId="{0B0C192A-50B8-0541-BEC2-F714F1DD0C75}" type="presParOf" srcId="{437F6F3B-D624-274E-B7B6-52121D0AD6AC}" destId="{42610999-CACC-5A49-9221-629D89A2F25A}"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C1AEA-F633-324A-A512-F0B24730C72B}">
      <dsp:nvSpPr>
        <dsp:cNvPr id="0" name=""/>
        <dsp:cNvSpPr/>
      </dsp:nvSpPr>
      <dsp:spPr>
        <a:xfrm>
          <a:off x="6268724" y="3112874"/>
          <a:ext cx="4641013" cy="255709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60960" bIns="60960" numCol="1" spcCol="1270" anchor="t" anchorCtr="0">
          <a:noAutofit/>
        </a:bodyPr>
        <a:lstStyle/>
        <a:p>
          <a:pPr marL="349250" lvl="1" indent="-222250" algn="l" defTabSz="711200">
            <a:lnSpc>
              <a:spcPct val="90000"/>
            </a:lnSpc>
            <a:spcBef>
              <a:spcPct val="0"/>
            </a:spcBef>
            <a:spcAft>
              <a:spcPct val="15000"/>
            </a:spcAft>
            <a:buChar char="•"/>
            <a:tabLst/>
          </a:pPr>
          <a:r>
            <a:rPr lang="en-US" sz="1600" b="1" kern="1200" dirty="0"/>
            <a:t>Interests, not positions</a:t>
          </a:r>
        </a:p>
        <a:p>
          <a:pPr marL="238125" lvl="1" indent="-222250" algn="l" defTabSz="711200">
            <a:lnSpc>
              <a:spcPct val="90000"/>
            </a:lnSpc>
            <a:spcBef>
              <a:spcPct val="0"/>
            </a:spcBef>
            <a:spcAft>
              <a:spcPct val="15000"/>
            </a:spcAft>
            <a:buFont typeface="Arial" panose="020B0604020202020204" pitchFamily="34" charset="0"/>
            <a:buChar char="•"/>
            <a:tabLst/>
          </a:pPr>
          <a:r>
            <a:rPr lang="en-US" sz="1600" b="1" kern="1200" dirty="0"/>
            <a:t>Multiple options</a:t>
          </a:r>
        </a:p>
        <a:p>
          <a:pPr marL="238125" lvl="1" indent="-222250" algn="l" defTabSz="711200">
            <a:lnSpc>
              <a:spcPct val="90000"/>
            </a:lnSpc>
            <a:spcBef>
              <a:spcPct val="0"/>
            </a:spcBef>
            <a:spcAft>
              <a:spcPct val="15000"/>
            </a:spcAft>
            <a:buFont typeface="Arial" panose="020B0604020202020204" pitchFamily="34" charset="0"/>
            <a:buChar char="•"/>
            <a:tabLst/>
          </a:pPr>
          <a:r>
            <a:rPr lang="en-US" sz="1600" b="1" kern="1200" dirty="0"/>
            <a:t>Wise trades</a:t>
          </a:r>
        </a:p>
        <a:p>
          <a:pPr marL="238125" lvl="1" indent="-222250" algn="l" defTabSz="711200">
            <a:lnSpc>
              <a:spcPct val="90000"/>
            </a:lnSpc>
            <a:spcBef>
              <a:spcPct val="0"/>
            </a:spcBef>
            <a:spcAft>
              <a:spcPct val="15000"/>
            </a:spcAft>
            <a:buFont typeface="Arial" panose="020B0604020202020204" pitchFamily="34" charset="0"/>
            <a:buChar char="•"/>
            <a:tabLst/>
          </a:pPr>
          <a:r>
            <a:rPr lang="en-US" sz="1600" b="1" kern="1200" dirty="0"/>
            <a:t>Fairness as a criterion</a:t>
          </a:r>
        </a:p>
        <a:p>
          <a:pPr marL="238125" lvl="1" indent="-222250" algn="l" defTabSz="711200">
            <a:lnSpc>
              <a:spcPct val="90000"/>
            </a:lnSpc>
            <a:spcBef>
              <a:spcPct val="0"/>
            </a:spcBef>
            <a:spcAft>
              <a:spcPct val="15000"/>
            </a:spcAft>
            <a:buFont typeface="Arial" panose="020B0604020202020204" pitchFamily="34" charset="0"/>
            <a:buChar char="•"/>
            <a:tabLst/>
          </a:pPr>
          <a:r>
            <a:rPr lang="en-US" sz="1600" b="1" kern="1200" baseline="0" dirty="0"/>
            <a:t>Mediation</a:t>
          </a:r>
        </a:p>
        <a:p>
          <a:pPr marL="238125" lvl="1" indent="-222250" algn="l" defTabSz="711200">
            <a:lnSpc>
              <a:spcPct val="90000"/>
            </a:lnSpc>
            <a:spcBef>
              <a:spcPct val="0"/>
            </a:spcBef>
            <a:spcAft>
              <a:spcPct val="15000"/>
            </a:spcAft>
            <a:buFont typeface="Arial" panose="020B0604020202020204" pitchFamily="34" charset="0"/>
            <a:buChar char="•"/>
            <a:tabLst/>
          </a:pPr>
          <a:r>
            <a:rPr lang="en-US" sz="1600" b="1" kern="1200" baseline="0" dirty="0"/>
            <a:t>Working with back tables</a:t>
          </a:r>
        </a:p>
      </dsp:txBody>
      <dsp:txXfrm>
        <a:off x="7717199" y="3808320"/>
        <a:ext cx="3136367" cy="1805481"/>
      </dsp:txXfrm>
    </dsp:sp>
    <dsp:sp modelId="{7AD8D4C4-CD64-EA40-98A3-C0539E447CA8}">
      <dsp:nvSpPr>
        <dsp:cNvPr id="0" name=""/>
        <dsp:cNvSpPr/>
      </dsp:nvSpPr>
      <dsp:spPr>
        <a:xfrm>
          <a:off x="0" y="3098696"/>
          <a:ext cx="5837373" cy="2621624"/>
        </a:xfrm>
        <a:prstGeom prst="roundRect">
          <a:avLst>
            <a:gd name="adj" fmla="val 10000"/>
          </a:avLst>
        </a:prstGeom>
        <a:solidFill>
          <a:schemeClr val="accent2">
            <a:lumMod val="10000"/>
            <a:lumOff val="9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0" rIns="60960" bIns="60960" numCol="1" spcCol="1270" anchor="t" anchorCtr="0">
          <a:noAutofit/>
        </a:bodyPr>
        <a:lstStyle/>
        <a:p>
          <a:pPr marL="174625" lvl="1" indent="-158750" algn="l" defTabSz="577850">
            <a:lnSpc>
              <a:spcPct val="90000"/>
            </a:lnSpc>
            <a:spcBef>
              <a:spcPct val="0"/>
            </a:spcBef>
            <a:spcAft>
              <a:spcPct val="15000"/>
            </a:spcAft>
            <a:buFont typeface="Arial" panose="020B0604020202020204" pitchFamily="34" charset="0"/>
            <a:buChar char="•"/>
            <a:tabLst/>
          </a:pPr>
          <a:r>
            <a:rPr lang="en-US" sz="1600" b="1" kern="1200" dirty="0"/>
            <a:t>Joint fact finding</a:t>
          </a:r>
        </a:p>
        <a:p>
          <a:pPr marL="174625" lvl="1" indent="-158750" algn="l" defTabSz="577850">
            <a:lnSpc>
              <a:spcPct val="90000"/>
            </a:lnSpc>
            <a:spcBef>
              <a:spcPct val="0"/>
            </a:spcBef>
            <a:spcAft>
              <a:spcPct val="15000"/>
            </a:spcAft>
            <a:buFont typeface="Arial" panose="020B0604020202020204" pitchFamily="34" charset="0"/>
            <a:buChar char="•"/>
            <a:tabLst/>
          </a:pPr>
          <a:r>
            <a:rPr lang="en-US" sz="1600" b="1" kern="1200" dirty="0"/>
            <a:t>Testing potential</a:t>
          </a:r>
        </a:p>
        <a:p>
          <a:pPr marL="174625" lvl="1" indent="-158750" algn="l" defTabSz="577850">
            <a:lnSpc>
              <a:spcPct val="90000"/>
            </a:lnSpc>
            <a:spcBef>
              <a:spcPct val="0"/>
            </a:spcBef>
            <a:spcAft>
              <a:spcPct val="15000"/>
            </a:spcAft>
            <a:buFont typeface="Arial" panose="020B0604020202020204" pitchFamily="34" charset="0"/>
            <a:buNone/>
            <a:tabLst/>
          </a:pPr>
          <a:r>
            <a:rPr lang="en-US" sz="1600" b="1" kern="1200" dirty="0"/>
            <a:t>     solutions</a:t>
          </a:r>
        </a:p>
        <a:p>
          <a:pPr marL="174625" lvl="1" indent="-158750" algn="l" defTabSz="577850">
            <a:lnSpc>
              <a:spcPct val="90000"/>
            </a:lnSpc>
            <a:spcBef>
              <a:spcPct val="0"/>
            </a:spcBef>
            <a:spcAft>
              <a:spcPct val="15000"/>
            </a:spcAft>
            <a:buFont typeface="Arial" panose="020B0604020202020204" pitchFamily="34" charset="0"/>
            <a:buChar char="•"/>
            <a:tabLst/>
          </a:pPr>
          <a:r>
            <a:rPr lang="en-US" sz="1600" b="1" kern="1200" dirty="0"/>
            <a:t>Communicating about the group’s goals and work</a:t>
          </a:r>
        </a:p>
        <a:p>
          <a:pPr marL="174625" lvl="1" indent="-158750" algn="l" defTabSz="577850">
            <a:lnSpc>
              <a:spcPct val="90000"/>
            </a:lnSpc>
            <a:spcBef>
              <a:spcPct val="0"/>
            </a:spcBef>
            <a:spcAft>
              <a:spcPct val="15000"/>
            </a:spcAft>
            <a:buFont typeface="Arial" panose="020B0604020202020204" pitchFamily="34" charset="0"/>
            <a:buChar char="•"/>
            <a:tabLst/>
          </a:pPr>
          <a:r>
            <a:rPr lang="en-US" sz="1600" b="1" kern="1200"/>
            <a:t>Bringing in additional resources</a:t>
          </a:r>
          <a:endParaRPr lang="en-US" sz="1600" b="1" kern="1200" dirty="0"/>
        </a:p>
        <a:p>
          <a:pPr marL="174625" lvl="1" indent="-158750" algn="l" defTabSz="577850">
            <a:lnSpc>
              <a:spcPct val="90000"/>
            </a:lnSpc>
            <a:spcBef>
              <a:spcPct val="0"/>
            </a:spcBef>
            <a:spcAft>
              <a:spcPct val="15000"/>
            </a:spcAft>
            <a:buFont typeface="Arial" panose="020B0604020202020204" pitchFamily="34" charset="0"/>
            <a:buChar char="•"/>
            <a:tabLst/>
          </a:pPr>
          <a:r>
            <a:rPr lang="en-US" sz="1600" b="1" kern="1200" dirty="0"/>
            <a:t>Dealing with capacity gaps</a:t>
          </a:r>
        </a:p>
      </dsp:txBody>
      <dsp:txXfrm>
        <a:off x="57589" y="3811691"/>
        <a:ext cx="3970983" cy="1851040"/>
      </dsp:txXfrm>
    </dsp:sp>
    <dsp:sp modelId="{4C5FFE1B-E123-F547-942D-6D35E3C380AD}">
      <dsp:nvSpPr>
        <dsp:cNvPr id="0" name=""/>
        <dsp:cNvSpPr/>
      </dsp:nvSpPr>
      <dsp:spPr>
        <a:xfrm>
          <a:off x="5457823" y="53205"/>
          <a:ext cx="5451914" cy="256047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814388" lvl="1" indent="-234950" algn="l" defTabSz="711200">
            <a:lnSpc>
              <a:spcPct val="90000"/>
            </a:lnSpc>
            <a:spcBef>
              <a:spcPct val="0"/>
            </a:spcBef>
            <a:spcAft>
              <a:spcPct val="15000"/>
            </a:spcAft>
            <a:buChar char="•"/>
            <a:tabLst/>
          </a:pPr>
          <a:r>
            <a:rPr lang="en-US" sz="1600" b="1" kern="1200" dirty="0"/>
            <a:t>Reframing the problem</a:t>
          </a:r>
        </a:p>
        <a:p>
          <a:pPr marL="814388" lvl="1" indent="-234950" algn="l" defTabSz="711200">
            <a:lnSpc>
              <a:spcPct val="90000"/>
            </a:lnSpc>
            <a:spcBef>
              <a:spcPct val="0"/>
            </a:spcBef>
            <a:spcAft>
              <a:spcPct val="15000"/>
            </a:spcAft>
            <a:buChar char="•"/>
            <a:tabLst/>
          </a:pPr>
          <a:r>
            <a:rPr lang="en-US" sz="1600" b="1" kern="1200" dirty="0"/>
            <a:t>Shared social and recreational experiences </a:t>
          </a:r>
        </a:p>
        <a:p>
          <a:pPr marL="814388" lvl="1" indent="-234950" algn="l" defTabSz="711200">
            <a:lnSpc>
              <a:spcPct val="90000"/>
            </a:lnSpc>
            <a:spcBef>
              <a:spcPct val="0"/>
            </a:spcBef>
            <a:spcAft>
              <a:spcPct val="15000"/>
            </a:spcAft>
            <a:buChar char="•"/>
            <a:tabLst/>
          </a:pPr>
          <a:r>
            <a:rPr lang="en-US" sz="1600" b="1" kern="1200" dirty="0"/>
            <a:t>Envisioning great outcomes/futures</a:t>
          </a:r>
        </a:p>
        <a:p>
          <a:pPr marL="814388" lvl="1" indent="-234950" algn="l" defTabSz="711200">
            <a:lnSpc>
              <a:spcPct val="90000"/>
            </a:lnSpc>
            <a:spcBef>
              <a:spcPct val="0"/>
            </a:spcBef>
            <a:spcAft>
              <a:spcPct val="15000"/>
            </a:spcAft>
            <a:buChar char="•"/>
            <a:tabLst/>
          </a:pPr>
          <a:r>
            <a:rPr lang="en-US" sz="1600" b="1" kern="1200" dirty="0"/>
            <a:t>Exploring and inventing without committing</a:t>
          </a:r>
        </a:p>
        <a:p>
          <a:pPr marL="814388" lvl="1" indent="-234950" algn="l" defTabSz="711200">
            <a:lnSpc>
              <a:spcPct val="90000"/>
            </a:lnSpc>
            <a:spcBef>
              <a:spcPct val="0"/>
            </a:spcBef>
            <a:spcAft>
              <a:spcPct val="15000"/>
            </a:spcAft>
            <a:buChar char="•"/>
            <a:tabLst/>
          </a:pPr>
          <a:r>
            <a:rPr lang="en-US" sz="1600" b="1" kern="1200" dirty="0"/>
            <a:t>Using diversity to foster divergent thinking</a:t>
          </a:r>
        </a:p>
      </dsp:txBody>
      <dsp:txXfrm>
        <a:off x="7149643" y="109450"/>
        <a:ext cx="3703849" cy="1807865"/>
      </dsp:txXfrm>
    </dsp:sp>
    <dsp:sp modelId="{B0F0F58F-0AB8-344E-9D2B-A0E02BE27449}">
      <dsp:nvSpPr>
        <dsp:cNvPr id="0" name=""/>
        <dsp:cNvSpPr/>
      </dsp:nvSpPr>
      <dsp:spPr>
        <a:xfrm>
          <a:off x="0" y="27244"/>
          <a:ext cx="5637247" cy="240767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Ground rules</a:t>
          </a:r>
        </a:p>
        <a:p>
          <a:pPr marL="171450" lvl="1" indent="-171450" algn="l" defTabSz="711200">
            <a:lnSpc>
              <a:spcPct val="90000"/>
            </a:lnSpc>
            <a:spcBef>
              <a:spcPct val="0"/>
            </a:spcBef>
            <a:spcAft>
              <a:spcPct val="15000"/>
            </a:spcAft>
            <a:buChar char="•"/>
          </a:pPr>
          <a:r>
            <a:rPr lang="en-US" sz="1600" b="1" kern="1200" dirty="0"/>
            <a:t>Facilitator modeling</a:t>
          </a:r>
        </a:p>
        <a:p>
          <a:pPr marL="171450" lvl="1" indent="-171450" algn="l" defTabSz="711200">
            <a:lnSpc>
              <a:spcPct val="90000"/>
            </a:lnSpc>
            <a:spcBef>
              <a:spcPct val="0"/>
            </a:spcBef>
            <a:spcAft>
              <a:spcPct val="15000"/>
            </a:spcAft>
            <a:buChar char="•"/>
          </a:pPr>
          <a:r>
            <a:rPr lang="en-US" sz="1600" b="1" kern="1200" dirty="0"/>
            <a:t>Socializing and relationship building</a:t>
          </a:r>
        </a:p>
        <a:p>
          <a:pPr marL="171450" lvl="1" indent="-171450" algn="l" defTabSz="711200">
            <a:lnSpc>
              <a:spcPct val="90000"/>
            </a:lnSpc>
            <a:spcBef>
              <a:spcPct val="0"/>
            </a:spcBef>
            <a:spcAft>
              <a:spcPct val="15000"/>
            </a:spcAft>
            <a:buChar char="•"/>
          </a:pPr>
          <a:r>
            <a:rPr lang="en-US" sz="1600" b="1" kern="1200" dirty="0"/>
            <a:t>Story telling and acknowledging history</a:t>
          </a:r>
        </a:p>
        <a:p>
          <a:pPr marL="171450" lvl="1" indent="-171450" algn="l" defTabSz="711200">
            <a:lnSpc>
              <a:spcPct val="90000"/>
            </a:lnSpc>
            <a:spcBef>
              <a:spcPct val="0"/>
            </a:spcBef>
            <a:spcAft>
              <a:spcPct val="15000"/>
            </a:spcAft>
            <a:buChar char="•"/>
          </a:pPr>
          <a:r>
            <a:rPr lang="en-US" sz="1600" b="1" kern="1200" dirty="0"/>
            <a:t>Perspective taking</a:t>
          </a:r>
        </a:p>
        <a:p>
          <a:pPr marL="171450" lvl="1" indent="-171450" algn="l" defTabSz="711200">
            <a:lnSpc>
              <a:spcPct val="90000"/>
            </a:lnSpc>
            <a:spcBef>
              <a:spcPct val="0"/>
            </a:spcBef>
            <a:spcAft>
              <a:spcPct val="15000"/>
            </a:spcAft>
            <a:buChar char="•"/>
          </a:pPr>
          <a:r>
            <a:rPr lang="en-US" sz="1600" b="1" kern="1200" dirty="0"/>
            <a:t>Promise-deliver cycles</a:t>
          </a:r>
        </a:p>
      </dsp:txBody>
      <dsp:txXfrm>
        <a:off x="52889" y="80133"/>
        <a:ext cx="3840295" cy="1699981"/>
      </dsp:txXfrm>
    </dsp:sp>
    <dsp:sp modelId="{0E06ACF0-4355-7043-AEB6-771F15C5AB9E}">
      <dsp:nvSpPr>
        <dsp:cNvPr id="0" name=""/>
        <dsp:cNvSpPr/>
      </dsp:nvSpPr>
      <dsp:spPr>
        <a:xfrm>
          <a:off x="3007509" y="322540"/>
          <a:ext cx="2392113" cy="2392113"/>
        </a:xfrm>
        <a:prstGeom prst="pieWedge">
          <a:avLst/>
        </a:prstGeom>
        <a:solidFill>
          <a:schemeClr val="accent3">
            <a:lumMod val="40000"/>
            <a:lumOff val="60000"/>
          </a:schemeClr>
        </a:solidFill>
        <a:ln w="9525" cap="rnd"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Trust Building</a:t>
          </a:r>
        </a:p>
      </dsp:txBody>
      <dsp:txXfrm>
        <a:off x="3708143" y="1023174"/>
        <a:ext cx="1691479" cy="1691479"/>
      </dsp:txXfrm>
    </dsp:sp>
    <dsp:sp modelId="{321EC0A8-25CA-C24B-9EE7-76815E69133E}">
      <dsp:nvSpPr>
        <dsp:cNvPr id="0" name=""/>
        <dsp:cNvSpPr/>
      </dsp:nvSpPr>
      <dsp:spPr>
        <a:xfrm rot="5400000">
          <a:off x="5510114" y="322540"/>
          <a:ext cx="2392113" cy="2392113"/>
        </a:xfrm>
        <a:prstGeom prst="pieWedge">
          <a:avLst/>
        </a:prstGeom>
        <a:solidFill>
          <a:schemeClr val="accent3">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Creativity</a:t>
          </a:r>
        </a:p>
      </dsp:txBody>
      <dsp:txXfrm rot="-5400000">
        <a:off x="5510114" y="1023174"/>
        <a:ext cx="1691479" cy="1691479"/>
      </dsp:txXfrm>
    </dsp:sp>
    <dsp:sp modelId="{14DAF55B-7945-CB4C-AF48-EDF3030C0D93}">
      <dsp:nvSpPr>
        <dsp:cNvPr id="0" name=""/>
        <dsp:cNvSpPr/>
      </dsp:nvSpPr>
      <dsp:spPr>
        <a:xfrm rot="10800000">
          <a:off x="5510114" y="2825145"/>
          <a:ext cx="2392113" cy="2392113"/>
        </a:xfrm>
        <a:prstGeom prst="pieWedge">
          <a:avLst/>
        </a:prstGeom>
        <a:solidFill>
          <a:schemeClr val="accent2">
            <a:lumMod val="75000"/>
            <a:lumOff val="25000"/>
          </a:schemeClr>
        </a:solidFill>
        <a:ln w="28575" cap="rnd" cmpd="sng"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135128" tIns="135128" rIns="135128" bIns="135128" numCol="1" spcCol="1270" anchor="ctr" anchorCtr="0">
          <a:noAutofit/>
        </a:bodyPr>
        <a:lstStyle/>
        <a:p>
          <a:pPr marL="14288" lvl="0" indent="0" algn="ctr" defTabSz="844550">
            <a:lnSpc>
              <a:spcPct val="90000"/>
            </a:lnSpc>
            <a:spcBef>
              <a:spcPct val="0"/>
            </a:spcBef>
            <a:spcAft>
              <a:spcPct val="35000"/>
            </a:spcAft>
            <a:buNone/>
            <a:tabLst/>
          </a:pPr>
          <a:r>
            <a:rPr lang="en-US" sz="1900" b="1" kern="1200" dirty="0"/>
            <a:t>Negotiation</a:t>
          </a:r>
        </a:p>
      </dsp:txBody>
      <dsp:txXfrm rot="10800000">
        <a:off x="5510114" y="2825145"/>
        <a:ext cx="1691479" cy="1691479"/>
      </dsp:txXfrm>
    </dsp:sp>
    <dsp:sp modelId="{99A53372-31B3-2C44-8515-B29726F8EDE0}">
      <dsp:nvSpPr>
        <dsp:cNvPr id="0" name=""/>
        <dsp:cNvSpPr/>
      </dsp:nvSpPr>
      <dsp:spPr>
        <a:xfrm rot="16200000">
          <a:off x="3007509" y="2825145"/>
          <a:ext cx="2392113" cy="2392113"/>
        </a:xfrm>
        <a:prstGeom prst="pieWedge">
          <a:avLst/>
        </a:prstGeom>
        <a:solidFill>
          <a:schemeClr val="accent2">
            <a:lumMod val="50000"/>
            <a:lumOff val="50000"/>
          </a:schemeClr>
        </a:solidFill>
        <a:ln w="9525" cap="rnd"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Joint Action</a:t>
          </a:r>
        </a:p>
      </dsp:txBody>
      <dsp:txXfrm rot="5400000">
        <a:off x="3708143" y="2825145"/>
        <a:ext cx="1691479" cy="1691479"/>
      </dsp:txXfrm>
    </dsp:sp>
    <dsp:sp modelId="{857B4E66-C2BF-3D48-8688-85E5B4B2CF4D}">
      <dsp:nvSpPr>
        <dsp:cNvPr id="0" name=""/>
        <dsp:cNvSpPr/>
      </dsp:nvSpPr>
      <dsp:spPr>
        <a:xfrm>
          <a:off x="5041911" y="2272693"/>
          <a:ext cx="825914" cy="718186"/>
        </a:xfrm>
        <a:prstGeom prst="circular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610999-CACC-5A49-9221-629D89A2F25A}">
      <dsp:nvSpPr>
        <dsp:cNvPr id="0" name=""/>
        <dsp:cNvSpPr/>
      </dsp:nvSpPr>
      <dsp:spPr>
        <a:xfrm rot="10800000">
          <a:off x="5041911" y="2548919"/>
          <a:ext cx="825914" cy="718186"/>
        </a:xfrm>
        <a:prstGeom prst="circular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3D19D9-0F26-414B-B763-1289864DDAA8}" type="datetimeFigureOut">
              <a:rPr lang="en-US" smtClean="0"/>
              <a:t>10/16/23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09C16F-3D42-394A-A38A-AE36C947ADAD}" type="slidenum">
              <a:rPr lang="en-US" smtClean="0"/>
              <a:t>‹#›</a:t>
            </a:fld>
            <a:endParaRPr lang="en-US"/>
          </a:p>
        </p:txBody>
      </p:sp>
    </p:spTree>
    <p:extLst>
      <p:ext uri="{BB962C8B-B14F-4D97-AF65-F5344CB8AC3E}">
        <p14:creationId xmlns:p14="http://schemas.microsoft.com/office/powerpoint/2010/main" val="37911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09C16F-3D42-394A-A38A-AE36C947ADAD}" type="slidenum">
              <a:rPr lang="en-US" smtClean="0"/>
              <a:t>6</a:t>
            </a:fld>
            <a:endParaRPr lang="en-US"/>
          </a:p>
        </p:txBody>
      </p:sp>
    </p:spTree>
    <p:extLst>
      <p:ext uri="{BB962C8B-B14F-4D97-AF65-F5344CB8AC3E}">
        <p14:creationId xmlns:p14="http://schemas.microsoft.com/office/powerpoint/2010/main" val="1654198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09C16F-3D42-394A-A38A-AE36C947ADAD}" type="slidenum">
              <a:rPr lang="en-US" smtClean="0"/>
              <a:t>7</a:t>
            </a:fld>
            <a:endParaRPr lang="en-US"/>
          </a:p>
        </p:txBody>
      </p:sp>
    </p:spTree>
    <p:extLst>
      <p:ext uri="{BB962C8B-B14F-4D97-AF65-F5344CB8AC3E}">
        <p14:creationId xmlns:p14="http://schemas.microsoft.com/office/powerpoint/2010/main" val="707102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09C16F-3D42-394A-A38A-AE36C947ADAD}" type="slidenum">
              <a:rPr lang="en-US" smtClean="0"/>
              <a:t>9</a:t>
            </a:fld>
            <a:endParaRPr lang="en-US"/>
          </a:p>
        </p:txBody>
      </p:sp>
    </p:spTree>
    <p:extLst>
      <p:ext uri="{BB962C8B-B14F-4D97-AF65-F5344CB8AC3E}">
        <p14:creationId xmlns:p14="http://schemas.microsoft.com/office/powerpoint/2010/main" val="4075919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09C16F-3D42-394A-A38A-AE36C947ADAD}" type="slidenum">
              <a:rPr lang="en-US" smtClean="0"/>
              <a:t>11</a:t>
            </a:fld>
            <a:endParaRPr lang="en-US"/>
          </a:p>
        </p:txBody>
      </p:sp>
    </p:spTree>
    <p:extLst>
      <p:ext uri="{BB962C8B-B14F-4D97-AF65-F5344CB8AC3E}">
        <p14:creationId xmlns:p14="http://schemas.microsoft.com/office/powerpoint/2010/main" val="4064794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Sailec-Regular"/>
              </a:rPr>
              <a:t>While they hold a variety of views, the members of the Exhausted Majority are also </a:t>
            </a:r>
            <a:r>
              <a:rPr lang="en-US" b="0" i="0" dirty="0">
                <a:solidFill>
                  <a:srgbClr val="000000"/>
                </a:solidFill>
                <a:effectLst/>
                <a:latin typeface="Sailec-Bold"/>
              </a:rPr>
              <a:t>united in important ways</a:t>
            </a:r>
            <a:r>
              <a:rPr lang="en-US" b="0" i="0" dirty="0">
                <a:solidFill>
                  <a:srgbClr val="000000"/>
                </a:solidFill>
                <a:effectLst/>
                <a:latin typeface="Sailec-Regular"/>
              </a:rPr>
              <a:t>:</a:t>
            </a:r>
          </a:p>
          <a:p>
            <a:pPr algn="l">
              <a:buFont typeface="Arial" panose="020B0604020202020204" pitchFamily="34" charset="0"/>
              <a:buChar char="•"/>
            </a:pPr>
            <a:r>
              <a:rPr lang="en-US" b="0" i="0" dirty="0">
                <a:solidFill>
                  <a:srgbClr val="000000"/>
                </a:solidFill>
                <a:effectLst/>
                <a:latin typeface="Sailec-Regular"/>
              </a:rPr>
              <a:t>They are </a:t>
            </a:r>
            <a:r>
              <a:rPr lang="en-US" b="0" i="0" dirty="0">
                <a:solidFill>
                  <a:srgbClr val="000000"/>
                </a:solidFill>
                <a:effectLst/>
                <a:latin typeface="Sailec-Bold"/>
              </a:rPr>
              <a:t>fed up</a:t>
            </a:r>
            <a:r>
              <a:rPr lang="en-US" b="0" i="0" dirty="0">
                <a:solidFill>
                  <a:srgbClr val="000000"/>
                </a:solidFill>
                <a:effectLst/>
                <a:latin typeface="Sailec-Regular"/>
              </a:rPr>
              <a:t> with the polarization plaguing American government and society</a:t>
            </a:r>
          </a:p>
          <a:p>
            <a:pPr algn="l">
              <a:buFont typeface="Arial" panose="020B0604020202020204" pitchFamily="34" charset="0"/>
              <a:buChar char="•"/>
            </a:pPr>
            <a:r>
              <a:rPr lang="en-US" b="0" i="0" dirty="0">
                <a:solidFill>
                  <a:srgbClr val="000000"/>
                </a:solidFill>
                <a:effectLst/>
                <a:latin typeface="Sailec-Regular"/>
              </a:rPr>
              <a:t>They are often </a:t>
            </a:r>
            <a:r>
              <a:rPr lang="en-US" b="0" i="0" dirty="0">
                <a:solidFill>
                  <a:srgbClr val="000000"/>
                </a:solidFill>
                <a:effectLst/>
                <a:latin typeface="Sailec-Bold"/>
              </a:rPr>
              <a:t>forgotten</a:t>
            </a:r>
            <a:r>
              <a:rPr lang="en-US" b="0" i="0" dirty="0">
                <a:solidFill>
                  <a:srgbClr val="000000"/>
                </a:solidFill>
                <a:effectLst/>
                <a:latin typeface="Sailec-Regular"/>
              </a:rPr>
              <a:t> in the public discourse, overlooked because their voices are seldom heard</a:t>
            </a:r>
          </a:p>
          <a:p>
            <a:pPr algn="l">
              <a:buFont typeface="Arial" panose="020B0604020202020204" pitchFamily="34" charset="0"/>
              <a:buChar char="•"/>
            </a:pPr>
            <a:r>
              <a:rPr lang="en-US" b="0" i="0" dirty="0">
                <a:solidFill>
                  <a:srgbClr val="000000"/>
                </a:solidFill>
                <a:effectLst/>
                <a:latin typeface="Sailec-Regular"/>
              </a:rPr>
              <a:t>They are </a:t>
            </a:r>
            <a:r>
              <a:rPr lang="en-US" b="0" i="0" dirty="0">
                <a:solidFill>
                  <a:srgbClr val="000000"/>
                </a:solidFill>
                <a:effectLst/>
                <a:latin typeface="Sailec-Bold"/>
              </a:rPr>
              <a:t>flexible</a:t>
            </a:r>
            <a:r>
              <a:rPr lang="en-US" b="0" i="0" dirty="0">
                <a:solidFill>
                  <a:srgbClr val="000000"/>
                </a:solidFill>
                <a:effectLst/>
                <a:latin typeface="Sailec-Regular"/>
              </a:rPr>
              <a:t> in their views, willing to endorse different policies according to the precise situation rather than sticking ideologically to a single set of beliefs</a:t>
            </a:r>
          </a:p>
          <a:p>
            <a:pPr algn="l">
              <a:buFont typeface="Arial" panose="020B0604020202020204" pitchFamily="34" charset="0"/>
              <a:buChar char="•"/>
            </a:pPr>
            <a:r>
              <a:rPr lang="en-US" b="0" i="0" dirty="0">
                <a:solidFill>
                  <a:srgbClr val="000000"/>
                </a:solidFill>
                <a:effectLst/>
                <a:latin typeface="Sailec-Regular"/>
              </a:rPr>
              <a:t>They believe we can </a:t>
            </a:r>
            <a:r>
              <a:rPr lang="en-US" b="0" i="0" dirty="0">
                <a:solidFill>
                  <a:srgbClr val="000000"/>
                </a:solidFill>
                <a:effectLst/>
                <a:latin typeface="Sailec-Bold"/>
              </a:rPr>
              <a:t>find common ground</a:t>
            </a:r>
            <a:endParaRPr lang="en-US" b="0" i="0" dirty="0">
              <a:solidFill>
                <a:srgbClr val="000000"/>
              </a:solidFill>
              <a:effectLst/>
              <a:latin typeface="Sailec-Regular"/>
            </a:endParaRPr>
          </a:p>
          <a:p>
            <a:pPr algn="l"/>
            <a:endParaRPr lang="en-US" b="0" i="0" dirty="0">
              <a:solidFill>
                <a:srgbClr val="000000"/>
              </a:solidFill>
              <a:effectLst/>
              <a:latin typeface="Sailec-Bold"/>
            </a:endParaRPr>
          </a:p>
          <a:p>
            <a:pPr algn="l"/>
            <a:endParaRPr lang="en-US" b="0" i="0" dirty="0">
              <a:solidFill>
                <a:srgbClr val="000000"/>
              </a:solidFill>
              <a:effectLst/>
              <a:latin typeface="Sailec-Bold"/>
            </a:endParaRPr>
          </a:p>
          <a:p>
            <a:pPr algn="l"/>
            <a:r>
              <a:rPr lang="en-US" b="0" i="0" dirty="0">
                <a:solidFill>
                  <a:srgbClr val="000000"/>
                </a:solidFill>
                <a:effectLst/>
                <a:latin typeface="Sailec-Bold"/>
              </a:rPr>
              <a:t>Progressive Activists</a:t>
            </a:r>
            <a:r>
              <a:rPr lang="en-US" b="0" i="0" dirty="0">
                <a:solidFill>
                  <a:srgbClr val="000000"/>
                </a:solidFill>
                <a:effectLst/>
                <a:latin typeface="Sailec-Regular"/>
              </a:rPr>
              <a:t> (8 percent of the population) are deeply concerned with issues concerning equity, fairness, and America's direction today. They tend to be more secular, cosmopolitan, and highly engaged with social media.</a:t>
            </a:r>
          </a:p>
          <a:p>
            <a:pPr algn="l"/>
            <a:endParaRPr lang="en-US" b="0" i="0" dirty="0">
              <a:solidFill>
                <a:srgbClr val="000000"/>
              </a:solidFill>
              <a:effectLst/>
              <a:latin typeface="Sailec-Regular"/>
            </a:endParaRPr>
          </a:p>
          <a:p>
            <a:pPr algn="l"/>
            <a:r>
              <a:rPr lang="en-US" b="0" i="0" dirty="0">
                <a:solidFill>
                  <a:srgbClr val="000000"/>
                </a:solidFill>
                <a:effectLst/>
                <a:latin typeface="Sailec-Bold"/>
              </a:rPr>
              <a:t>Traditional Liberals</a:t>
            </a:r>
            <a:r>
              <a:rPr lang="en-US" b="0" i="0" dirty="0">
                <a:solidFill>
                  <a:srgbClr val="000000"/>
                </a:solidFill>
                <a:effectLst/>
                <a:latin typeface="Sailec-Regular"/>
              </a:rPr>
              <a:t> (11 percent of the population) tend to be cautious, rational, and idealistic. They value tolerance and compromise. They place great faith in institutions.</a:t>
            </a:r>
          </a:p>
          <a:p>
            <a:pPr algn="l"/>
            <a:endParaRPr lang="en-US" b="0" i="0" dirty="0">
              <a:solidFill>
                <a:srgbClr val="000000"/>
              </a:solidFill>
              <a:effectLst/>
              <a:latin typeface="Sailec-Bold"/>
            </a:endParaRPr>
          </a:p>
          <a:p>
            <a:pPr algn="l"/>
            <a:r>
              <a:rPr lang="en-US" b="0" i="0" dirty="0">
                <a:solidFill>
                  <a:srgbClr val="000000"/>
                </a:solidFill>
                <a:effectLst/>
                <a:latin typeface="Sailec-Bold"/>
              </a:rPr>
              <a:t>Passive Liberals</a:t>
            </a:r>
            <a:r>
              <a:rPr lang="en-US" b="0" i="0" dirty="0">
                <a:solidFill>
                  <a:srgbClr val="000000"/>
                </a:solidFill>
                <a:effectLst/>
                <a:latin typeface="Sailec-Regular"/>
              </a:rPr>
              <a:t> (15 percent of the population) tend to feel isolated from their communities. They are insecure in their beliefs and try to avoid political conversations. They have a fatalistic view of politics and feel that the circumstances of their lives are beyond their control.</a:t>
            </a:r>
          </a:p>
          <a:p>
            <a:pPr algn="l"/>
            <a:endParaRPr lang="en-US" b="0" i="0" dirty="0">
              <a:solidFill>
                <a:srgbClr val="000000"/>
              </a:solidFill>
              <a:effectLst/>
              <a:latin typeface="Sailec-Bold"/>
            </a:endParaRPr>
          </a:p>
          <a:p>
            <a:pPr algn="l"/>
            <a:r>
              <a:rPr lang="en-US" b="0" i="0" dirty="0">
                <a:solidFill>
                  <a:srgbClr val="000000"/>
                </a:solidFill>
                <a:effectLst/>
                <a:latin typeface="Sailec-Bold"/>
              </a:rPr>
              <a:t>The Politically Disengaged</a:t>
            </a:r>
            <a:r>
              <a:rPr lang="en-US" b="0" i="0" dirty="0">
                <a:solidFill>
                  <a:srgbClr val="000000"/>
                </a:solidFill>
                <a:effectLst/>
                <a:latin typeface="Sailec-Regular"/>
              </a:rPr>
              <a:t> (26 percent of the population) are untrusting, suspicious about external threats, conspiratorially minded, and pessimistic about progress. They tend to be patriotic yet detached from politics.</a:t>
            </a:r>
          </a:p>
          <a:p>
            <a:pPr algn="l"/>
            <a:endParaRPr lang="en-US" b="0" i="0" dirty="0">
              <a:solidFill>
                <a:srgbClr val="000000"/>
              </a:solidFill>
              <a:effectLst/>
              <a:latin typeface="Sailec-Bold"/>
            </a:endParaRPr>
          </a:p>
          <a:p>
            <a:pPr algn="l"/>
            <a:r>
              <a:rPr lang="en-US" b="0" i="0" dirty="0">
                <a:solidFill>
                  <a:srgbClr val="000000"/>
                </a:solidFill>
                <a:effectLst/>
                <a:latin typeface="Sailec-Bold"/>
              </a:rPr>
              <a:t>Moderates</a:t>
            </a:r>
            <a:r>
              <a:rPr lang="en-US" b="0" i="0" dirty="0">
                <a:solidFill>
                  <a:srgbClr val="000000"/>
                </a:solidFill>
                <a:effectLst/>
                <a:latin typeface="Sailec-Regular"/>
              </a:rPr>
              <a:t> (15 percent of the population) are engaged in their communities, well informed, and civic-minded. Their faith is often an important part of their lives. They shy away from extremism of any sort.</a:t>
            </a:r>
          </a:p>
          <a:p>
            <a:pPr algn="l"/>
            <a:endParaRPr lang="en-US" b="0" i="0" dirty="0">
              <a:solidFill>
                <a:srgbClr val="000000"/>
              </a:solidFill>
              <a:effectLst/>
              <a:latin typeface="Sailec-Bold"/>
            </a:endParaRPr>
          </a:p>
          <a:p>
            <a:pPr algn="l"/>
            <a:r>
              <a:rPr lang="en-US" b="0" i="0" dirty="0">
                <a:solidFill>
                  <a:srgbClr val="000000"/>
                </a:solidFill>
                <a:effectLst/>
                <a:latin typeface="Sailec-Bold"/>
              </a:rPr>
              <a:t>Traditional Conservatives</a:t>
            </a:r>
            <a:r>
              <a:rPr lang="en-US" b="0" i="0" dirty="0">
                <a:solidFill>
                  <a:srgbClr val="000000"/>
                </a:solidFill>
                <a:effectLst/>
                <a:latin typeface="Sailec-Regular"/>
              </a:rPr>
              <a:t> (19 percent of the population) tend to be religious, patriotic, and highly moralistic. They believe deeply in personal responsibility and self-reliance.</a:t>
            </a:r>
          </a:p>
          <a:p>
            <a:pPr algn="l"/>
            <a:endParaRPr lang="en-US" b="0" i="0" dirty="0">
              <a:solidFill>
                <a:srgbClr val="000000"/>
              </a:solidFill>
              <a:effectLst/>
              <a:latin typeface="Sailec-Bold"/>
            </a:endParaRPr>
          </a:p>
          <a:p>
            <a:pPr algn="l"/>
            <a:r>
              <a:rPr lang="en-US" b="0" i="0" dirty="0">
                <a:solidFill>
                  <a:srgbClr val="000000"/>
                </a:solidFill>
                <a:effectLst/>
                <a:latin typeface="Sailec-Bold"/>
              </a:rPr>
              <a:t>Devoted Conservatives</a:t>
            </a:r>
            <a:r>
              <a:rPr lang="en-US" b="0" i="0" dirty="0">
                <a:solidFill>
                  <a:srgbClr val="000000"/>
                </a:solidFill>
                <a:effectLst/>
                <a:latin typeface="Sailec-Regular"/>
              </a:rPr>
              <a:t> (6 percent of the population) are deeply engaged with politics and hold strident, uncompromising views. They feel that America is embattled, and they perceive themselves as the last defenders of traditional values that are under threat.</a:t>
            </a:r>
          </a:p>
          <a:p>
            <a:endParaRPr lang="en-US" dirty="0"/>
          </a:p>
        </p:txBody>
      </p:sp>
      <p:sp>
        <p:nvSpPr>
          <p:cNvPr id="4" name="Slide Number Placeholder 3"/>
          <p:cNvSpPr>
            <a:spLocks noGrp="1"/>
          </p:cNvSpPr>
          <p:nvPr>
            <p:ph type="sldNum" sz="quarter" idx="5"/>
          </p:nvPr>
        </p:nvSpPr>
        <p:spPr/>
        <p:txBody>
          <a:bodyPr/>
          <a:lstStyle/>
          <a:p>
            <a:fld id="{EB09C16F-3D42-394A-A38A-AE36C947ADAD}" type="slidenum">
              <a:rPr lang="en-US" smtClean="0"/>
              <a:t>12</a:t>
            </a:fld>
            <a:endParaRPr lang="en-US"/>
          </a:p>
        </p:txBody>
      </p:sp>
    </p:spTree>
    <p:extLst>
      <p:ext uri="{BB962C8B-B14F-4D97-AF65-F5344CB8AC3E}">
        <p14:creationId xmlns:p14="http://schemas.microsoft.com/office/powerpoint/2010/main" val="3612921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Sailec-Regular"/>
              </a:rPr>
              <a:t>While they hold a variety of views, the members of the Exhausted Majority are also </a:t>
            </a:r>
            <a:r>
              <a:rPr lang="en-US" b="0" i="0" dirty="0">
                <a:solidFill>
                  <a:srgbClr val="000000"/>
                </a:solidFill>
                <a:effectLst/>
                <a:latin typeface="Sailec-Bold"/>
              </a:rPr>
              <a:t>united in important ways</a:t>
            </a:r>
            <a:r>
              <a:rPr lang="en-US" b="0" i="0" dirty="0">
                <a:solidFill>
                  <a:srgbClr val="000000"/>
                </a:solidFill>
                <a:effectLst/>
                <a:latin typeface="Sailec-Regular"/>
              </a:rPr>
              <a:t>:</a:t>
            </a:r>
          </a:p>
          <a:p>
            <a:pPr algn="l">
              <a:buFont typeface="Arial" panose="020B0604020202020204" pitchFamily="34" charset="0"/>
              <a:buChar char="•"/>
            </a:pPr>
            <a:r>
              <a:rPr lang="en-US" b="0" i="0" dirty="0">
                <a:solidFill>
                  <a:srgbClr val="000000"/>
                </a:solidFill>
                <a:effectLst/>
                <a:latin typeface="Sailec-Regular"/>
              </a:rPr>
              <a:t>They are </a:t>
            </a:r>
            <a:r>
              <a:rPr lang="en-US" b="0" i="0" dirty="0">
                <a:solidFill>
                  <a:srgbClr val="000000"/>
                </a:solidFill>
                <a:effectLst/>
                <a:latin typeface="Sailec-Bold"/>
              </a:rPr>
              <a:t>fed up</a:t>
            </a:r>
            <a:r>
              <a:rPr lang="en-US" b="0" i="0" dirty="0">
                <a:solidFill>
                  <a:srgbClr val="000000"/>
                </a:solidFill>
                <a:effectLst/>
                <a:latin typeface="Sailec-Regular"/>
              </a:rPr>
              <a:t> with the polarization plaguing American government and society</a:t>
            </a:r>
          </a:p>
          <a:p>
            <a:pPr algn="l">
              <a:buFont typeface="Arial" panose="020B0604020202020204" pitchFamily="34" charset="0"/>
              <a:buChar char="•"/>
            </a:pPr>
            <a:r>
              <a:rPr lang="en-US" b="0" i="0" dirty="0">
                <a:solidFill>
                  <a:srgbClr val="000000"/>
                </a:solidFill>
                <a:effectLst/>
                <a:latin typeface="Sailec-Regular"/>
              </a:rPr>
              <a:t>They are often </a:t>
            </a:r>
            <a:r>
              <a:rPr lang="en-US" b="0" i="0" dirty="0">
                <a:solidFill>
                  <a:srgbClr val="000000"/>
                </a:solidFill>
                <a:effectLst/>
                <a:latin typeface="Sailec-Bold"/>
              </a:rPr>
              <a:t>forgotten</a:t>
            </a:r>
            <a:r>
              <a:rPr lang="en-US" b="0" i="0" dirty="0">
                <a:solidFill>
                  <a:srgbClr val="000000"/>
                </a:solidFill>
                <a:effectLst/>
                <a:latin typeface="Sailec-Regular"/>
              </a:rPr>
              <a:t> in the public discourse, overlooked because their voices are seldom heard</a:t>
            </a:r>
          </a:p>
          <a:p>
            <a:pPr algn="l">
              <a:buFont typeface="Arial" panose="020B0604020202020204" pitchFamily="34" charset="0"/>
              <a:buChar char="•"/>
            </a:pPr>
            <a:r>
              <a:rPr lang="en-US" b="0" i="0" dirty="0">
                <a:solidFill>
                  <a:srgbClr val="000000"/>
                </a:solidFill>
                <a:effectLst/>
                <a:latin typeface="Sailec-Regular"/>
              </a:rPr>
              <a:t>They are </a:t>
            </a:r>
            <a:r>
              <a:rPr lang="en-US" b="0" i="0" dirty="0">
                <a:solidFill>
                  <a:srgbClr val="000000"/>
                </a:solidFill>
                <a:effectLst/>
                <a:latin typeface="Sailec-Bold"/>
              </a:rPr>
              <a:t>flexible</a:t>
            </a:r>
            <a:r>
              <a:rPr lang="en-US" b="0" i="0" dirty="0">
                <a:solidFill>
                  <a:srgbClr val="000000"/>
                </a:solidFill>
                <a:effectLst/>
                <a:latin typeface="Sailec-Regular"/>
              </a:rPr>
              <a:t> in their views, willing to endorse different policies according to the precise situation rather than sticking ideologically to a single set of beliefs</a:t>
            </a:r>
          </a:p>
          <a:p>
            <a:pPr algn="l">
              <a:buFont typeface="Arial" panose="020B0604020202020204" pitchFamily="34" charset="0"/>
              <a:buChar char="•"/>
            </a:pPr>
            <a:r>
              <a:rPr lang="en-US" b="0" i="0" dirty="0">
                <a:solidFill>
                  <a:srgbClr val="000000"/>
                </a:solidFill>
                <a:effectLst/>
                <a:latin typeface="Sailec-Regular"/>
              </a:rPr>
              <a:t>They believe we can </a:t>
            </a:r>
            <a:r>
              <a:rPr lang="en-US" b="0" i="0" dirty="0">
                <a:solidFill>
                  <a:srgbClr val="000000"/>
                </a:solidFill>
                <a:effectLst/>
                <a:latin typeface="Sailec-Bold"/>
              </a:rPr>
              <a:t>find common ground</a:t>
            </a:r>
            <a:endParaRPr lang="en-US" b="0" i="0" dirty="0">
              <a:solidFill>
                <a:srgbClr val="000000"/>
              </a:solidFill>
              <a:effectLst/>
              <a:latin typeface="Sailec-Regular"/>
            </a:endParaRPr>
          </a:p>
          <a:p>
            <a:pPr algn="l"/>
            <a:endParaRPr lang="en-US" b="0" i="0" dirty="0">
              <a:solidFill>
                <a:srgbClr val="000000"/>
              </a:solidFill>
              <a:effectLst/>
              <a:latin typeface="Sailec-Bold"/>
            </a:endParaRPr>
          </a:p>
          <a:p>
            <a:pPr algn="l"/>
            <a:endParaRPr lang="en-US" b="0" i="0" dirty="0">
              <a:solidFill>
                <a:srgbClr val="000000"/>
              </a:solidFill>
              <a:effectLst/>
              <a:latin typeface="Sailec-Bold"/>
            </a:endParaRPr>
          </a:p>
          <a:p>
            <a:pPr algn="l"/>
            <a:r>
              <a:rPr lang="en-US" b="0" i="0" dirty="0">
                <a:solidFill>
                  <a:srgbClr val="000000"/>
                </a:solidFill>
                <a:effectLst/>
                <a:latin typeface="Sailec-Bold"/>
              </a:rPr>
              <a:t>Progressive Activists</a:t>
            </a:r>
            <a:r>
              <a:rPr lang="en-US" b="0" i="0" dirty="0">
                <a:solidFill>
                  <a:srgbClr val="000000"/>
                </a:solidFill>
                <a:effectLst/>
                <a:latin typeface="Sailec-Regular"/>
              </a:rPr>
              <a:t> (8 percent of the population) are deeply concerned with issues concerning equity, fairness, and America's direction today. They tend to be more secular, cosmopolitan, and highly engaged with social media.</a:t>
            </a:r>
          </a:p>
          <a:p>
            <a:pPr algn="l"/>
            <a:endParaRPr lang="en-US" b="0" i="0" dirty="0">
              <a:solidFill>
                <a:srgbClr val="000000"/>
              </a:solidFill>
              <a:effectLst/>
              <a:latin typeface="Sailec-Regular"/>
            </a:endParaRPr>
          </a:p>
          <a:p>
            <a:pPr algn="l"/>
            <a:r>
              <a:rPr lang="en-US" b="0" i="0" dirty="0">
                <a:solidFill>
                  <a:srgbClr val="000000"/>
                </a:solidFill>
                <a:effectLst/>
                <a:latin typeface="Sailec-Bold"/>
              </a:rPr>
              <a:t>Traditional Liberals</a:t>
            </a:r>
            <a:r>
              <a:rPr lang="en-US" b="0" i="0" dirty="0">
                <a:solidFill>
                  <a:srgbClr val="000000"/>
                </a:solidFill>
                <a:effectLst/>
                <a:latin typeface="Sailec-Regular"/>
              </a:rPr>
              <a:t> (11 percent of the population) tend to be cautious, rational, and idealistic. They value tolerance and compromise. They place great faith in institutions.</a:t>
            </a:r>
          </a:p>
          <a:p>
            <a:pPr algn="l"/>
            <a:endParaRPr lang="en-US" b="0" i="0" dirty="0">
              <a:solidFill>
                <a:srgbClr val="000000"/>
              </a:solidFill>
              <a:effectLst/>
              <a:latin typeface="Sailec-Bold"/>
            </a:endParaRPr>
          </a:p>
          <a:p>
            <a:pPr algn="l"/>
            <a:r>
              <a:rPr lang="en-US" b="0" i="0" dirty="0">
                <a:solidFill>
                  <a:srgbClr val="000000"/>
                </a:solidFill>
                <a:effectLst/>
                <a:latin typeface="Sailec-Bold"/>
              </a:rPr>
              <a:t>Passive Liberals</a:t>
            </a:r>
            <a:r>
              <a:rPr lang="en-US" b="0" i="0" dirty="0">
                <a:solidFill>
                  <a:srgbClr val="000000"/>
                </a:solidFill>
                <a:effectLst/>
                <a:latin typeface="Sailec-Regular"/>
              </a:rPr>
              <a:t> (15 percent of the population) tend to feel isolated from their communities. They are insecure in their beliefs and try to avoid political conversations. They have a fatalistic view of politics and feel that the circumstances of their lives are beyond their control.</a:t>
            </a:r>
          </a:p>
          <a:p>
            <a:pPr algn="l"/>
            <a:endParaRPr lang="en-US" b="0" i="0" dirty="0">
              <a:solidFill>
                <a:srgbClr val="000000"/>
              </a:solidFill>
              <a:effectLst/>
              <a:latin typeface="Sailec-Bold"/>
            </a:endParaRPr>
          </a:p>
          <a:p>
            <a:pPr algn="l"/>
            <a:r>
              <a:rPr lang="en-US" b="0" i="0" dirty="0">
                <a:solidFill>
                  <a:srgbClr val="000000"/>
                </a:solidFill>
                <a:effectLst/>
                <a:latin typeface="Sailec-Bold"/>
              </a:rPr>
              <a:t>The Politically Disengaged</a:t>
            </a:r>
            <a:r>
              <a:rPr lang="en-US" b="0" i="0" dirty="0">
                <a:solidFill>
                  <a:srgbClr val="000000"/>
                </a:solidFill>
                <a:effectLst/>
                <a:latin typeface="Sailec-Regular"/>
              </a:rPr>
              <a:t> (26 percent of the population) are untrusting, suspicious about external threats, conspiratorially minded, and pessimistic about progress. They tend to be patriotic yet detached from politics.</a:t>
            </a:r>
          </a:p>
          <a:p>
            <a:pPr algn="l"/>
            <a:endParaRPr lang="en-US" b="0" i="0" dirty="0">
              <a:solidFill>
                <a:srgbClr val="000000"/>
              </a:solidFill>
              <a:effectLst/>
              <a:latin typeface="Sailec-Bold"/>
            </a:endParaRPr>
          </a:p>
          <a:p>
            <a:pPr algn="l"/>
            <a:r>
              <a:rPr lang="en-US" b="0" i="0" dirty="0">
                <a:solidFill>
                  <a:srgbClr val="000000"/>
                </a:solidFill>
                <a:effectLst/>
                <a:latin typeface="Sailec-Bold"/>
              </a:rPr>
              <a:t>Moderates</a:t>
            </a:r>
            <a:r>
              <a:rPr lang="en-US" b="0" i="0" dirty="0">
                <a:solidFill>
                  <a:srgbClr val="000000"/>
                </a:solidFill>
                <a:effectLst/>
                <a:latin typeface="Sailec-Regular"/>
              </a:rPr>
              <a:t> (15 percent of the population) are engaged in their communities, well informed, and civic-minded. Their faith is often an important part of their lives. They shy away from extremism of any sort.</a:t>
            </a:r>
          </a:p>
          <a:p>
            <a:pPr algn="l"/>
            <a:endParaRPr lang="en-US" b="0" i="0" dirty="0">
              <a:solidFill>
                <a:srgbClr val="000000"/>
              </a:solidFill>
              <a:effectLst/>
              <a:latin typeface="Sailec-Bold"/>
            </a:endParaRPr>
          </a:p>
          <a:p>
            <a:pPr algn="l"/>
            <a:r>
              <a:rPr lang="en-US" b="0" i="0" dirty="0">
                <a:solidFill>
                  <a:srgbClr val="000000"/>
                </a:solidFill>
                <a:effectLst/>
                <a:latin typeface="Sailec-Bold"/>
              </a:rPr>
              <a:t>Traditional Conservatives</a:t>
            </a:r>
            <a:r>
              <a:rPr lang="en-US" b="0" i="0" dirty="0">
                <a:solidFill>
                  <a:srgbClr val="000000"/>
                </a:solidFill>
                <a:effectLst/>
                <a:latin typeface="Sailec-Regular"/>
              </a:rPr>
              <a:t> (19 percent of the population) tend to be religious, patriotic, and highly moralistic. They believe deeply in personal responsibility and self-reliance.</a:t>
            </a:r>
          </a:p>
          <a:p>
            <a:pPr algn="l"/>
            <a:endParaRPr lang="en-US" b="0" i="0" dirty="0">
              <a:solidFill>
                <a:srgbClr val="000000"/>
              </a:solidFill>
              <a:effectLst/>
              <a:latin typeface="Sailec-Bold"/>
            </a:endParaRPr>
          </a:p>
          <a:p>
            <a:pPr algn="l"/>
            <a:r>
              <a:rPr lang="en-US" b="0" i="0" dirty="0">
                <a:solidFill>
                  <a:srgbClr val="000000"/>
                </a:solidFill>
                <a:effectLst/>
                <a:latin typeface="Sailec-Bold"/>
              </a:rPr>
              <a:t>Devoted Conservatives</a:t>
            </a:r>
            <a:r>
              <a:rPr lang="en-US" b="0" i="0" dirty="0">
                <a:solidFill>
                  <a:srgbClr val="000000"/>
                </a:solidFill>
                <a:effectLst/>
                <a:latin typeface="Sailec-Regular"/>
              </a:rPr>
              <a:t> (6 percent of the population) are deeply engaged with politics and hold strident, uncompromising views. They feel that America is embattled, and they perceive themselves as the last defenders of traditional values that are under threat.</a:t>
            </a:r>
          </a:p>
          <a:p>
            <a:endParaRPr lang="en-US" dirty="0"/>
          </a:p>
        </p:txBody>
      </p:sp>
      <p:sp>
        <p:nvSpPr>
          <p:cNvPr id="4" name="Slide Number Placeholder 3"/>
          <p:cNvSpPr>
            <a:spLocks noGrp="1"/>
          </p:cNvSpPr>
          <p:nvPr>
            <p:ph type="sldNum" sz="quarter" idx="5"/>
          </p:nvPr>
        </p:nvSpPr>
        <p:spPr/>
        <p:txBody>
          <a:bodyPr/>
          <a:lstStyle/>
          <a:p>
            <a:fld id="{EB09C16F-3D42-394A-A38A-AE36C947ADAD}" type="slidenum">
              <a:rPr lang="en-US" smtClean="0"/>
              <a:t>13</a:t>
            </a:fld>
            <a:endParaRPr lang="en-US"/>
          </a:p>
        </p:txBody>
      </p:sp>
    </p:spTree>
    <p:extLst>
      <p:ext uri="{BB962C8B-B14F-4D97-AF65-F5344CB8AC3E}">
        <p14:creationId xmlns:p14="http://schemas.microsoft.com/office/powerpoint/2010/main" val="2375491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09C16F-3D42-394A-A38A-AE36C947ADAD}" type="slidenum">
              <a:rPr lang="en-US" smtClean="0"/>
              <a:t>19</a:t>
            </a:fld>
            <a:endParaRPr lang="en-US"/>
          </a:p>
        </p:txBody>
      </p:sp>
    </p:spTree>
    <p:extLst>
      <p:ext uri="{BB962C8B-B14F-4D97-AF65-F5344CB8AC3E}">
        <p14:creationId xmlns:p14="http://schemas.microsoft.com/office/powerpoint/2010/main" val="1761615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Building from our core competence in the Mutual Gains Approach to negotiation, we have brought in expertise from many disciplines—group psychology and anthropology for trust building, performance and improvisation for creativity, communications and management for joint action—to help stakeholders move from impasse to collaboration. </a:t>
            </a:r>
          </a:p>
          <a:p>
            <a:endParaRPr lang="en-US" dirty="0"/>
          </a:p>
        </p:txBody>
      </p:sp>
      <p:sp>
        <p:nvSpPr>
          <p:cNvPr id="4" name="Slide Number Placeholder 3"/>
          <p:cNvSpPr>
            <a:spLocks noGrp="1"/>
          </p:cNvSpPr>
          <p:nvPr>
            <p:ph type="sldNum" sz="quarter" idx="5"/>
          </p:nvPr>
        </p:nvSpPr>
        <p:spPr/>
        <p:txBody>
          <a:bodyPr/>
          <a:lstStyle/>
          <a:p>
            <a:fld id="{EC6B57D9-CC1A-4DC3-8E0B-E793A0CD9969}" type="slidenum">
              <a:rPr lang="en-US" smtClean="0"/>
              <a:t>20</a:t>
            </a:fld>
            <a:endParaRPr lang="en-US" dirty="0"/>
          </a:p>
        </p:txBody>
      </p:sp>
    </p:spTree>
    <p:extLst>
      <p:ext uri="{BB962C8B-B14F-4D97-AF65-F5344CB8AC3E}">
        <p14:creationId xmlns:p14="http://schemas.microsoft.com/office/powerpoint/2010/main" val="2318454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10/16/23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10/16/23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10/16/23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10/16/23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10/16/23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10/16/23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10/16/23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10/16/23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10/16/23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Green Square + Bulleted List">
    <p:spTree>
      <p:nvGrpSpPr>
        <p:cNvPr id="1" name=""/>
        <p:cNvGrpSpPr/>
        <p:nvPr/>
      </p:nvGrpSpPr>
      <p:grpSpPr>
        <a:xfrm>
          <a:off x="0" y="0"/>
          <a:ext cx="0" cy="0"/>
          <a:chOff x="0" y="0"/>
          <a:chExt cx="0" cy="0"/>
        </a:xfrm>
      </p:grpSpPr>
      <p:sp>
        <p:nvSpPr>
          <p:cNvPr id="14" name="Title 1"/>
          <p:cNvSpPr>
            <a:spLocks noGrp="1"/>
          </p:cNvSpPr>
          <p:nvPr>
            <p:ph type="ctrTitle"/>
          </p:nvPr>
        </p:nvSpPr>
        <p:spPr>
          <a:xfrm>
            <a:off x="508000" y="556200"/>
            <a:ext cx="9347200" cy="487800"/>
          </a:xfrm>
          <a:prstGeom prst="rect">
            <a:avLst/>
          </a:prstGeom>
        </p:spPr>
        <p:txBody>
          <a:bodyPr>
            <a:normAutofit/>
          </a:bodyPr>
          <a:lstStyle>
            <a:lvl1pPr>
              <a:defRPr sz="2800" b="1" i="0">
                <a:solidFill>
                  <a:schemeClr val="bg1"/>
                </a:solidFill>
                <a:latin typeface="Calibri Light"/>
              </a:defRPr>
            </a:lvl1pPr>
          </a:lstStyle>
          <a:p>
            <a:r>
              <a:rPr lang="en-US" dirty="0"/>
              <a:t>Click to edit Master title style</a:t>
            </a:r>
            <a:endParaRPr dirty="0"/>
          </a:p>
        </p:txBody>
      </p:sp>
      <p:sp>
        <p:nvSpPr>
          <p:cNvPr id="4" name="Text Placeholder 3"/>
          <p:cNvSpPr>
            <a:spLocks noGrp="1"/>
          </p:cNvSpPr>
          <p:nvPr>
            <p:ph type="body" sz="quarter" idx="10" hasCustomPrompt="1"/>
          </p:nvPr>
        </p:nvSpPr>
        <p:spPr>
          <a:xfrm>
            <a:off x="508000" y="1044000"/>
            <a:ext cx="6722533" cy="533400"/>
          </a:xfrm>
          <a:prstGeom prst="rect">
            <a:avLst/>
          </a:prstGeom>
        </p:spPr>
        <p:txBody>
          <a:bodyPr vert="horz"/>
          <a:lstStyle>
            <a:lvl1pPr marL="0" indent="0">
              <a:buNone/>
              <a:defRPr sz="2000" b="1" i="1">
                <a:solidFill>
                  <a:schemeClr val="bg1"/>
                </a:solidFill>
                <a:latin typeface="Calibri Light"/>
              </a:defRPr>
            </a:lvl1pPr>
          </a:lstStyle>
          <a:p>
            <a:pPr lvl="0"/>
            <a:r>
              <a:rPr lang="en-US" dirty="0"/>
              <a:t>Click here to edit subhead </a:t>
            </a:r>
          </a:p>
        </p:txBody>
      </p:sp>
    </p:spTree>
    <p:extLst>
      <p:ext uri="{BB962C8B-B14F-4D97-AF65-F5344CB8AC3E}">
        <p14:creationId xmlns:p14="http://schemas.microsoft.com/office/powerpoint/2010/main" val="326407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10/16/23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10/16/23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10/16/23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10/16/23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10/16/23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10/16/23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10/16/23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10/16/23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10/16/23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 id="2147483674" r:id="rId18"/>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joinmoreperfect.us/overview"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listenfirstproject.org/listen-first-coalition" TargetMode="External"/><Relationship Id="rId2" Type="http://schemas.openxmlformats.org/officeDocument/2006/relationships/hyperlink" Target="https://citizenconnect.u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BE0E9-625F-2673-9176-99DC68294B2B}"/>
              </a:ext>
            </a:extLst>
          </p:cNvPr>
          <p:cNvSpPr>
            <a:spLocks noGrp="1"/>
          </p:cNvSpPr>
          <p:nvPr>
            <p:ph type="ctrTitle"/>
          </p:nvPr>
        </p:nvSpPr>
        <p:spPr/>
        <p:txBody>
          <a:bodyPr/>
          <a:lstStyle/>
          <a:p>
            <a:r>
              <a:rPr lang="en-US" dirty="0"/>
              <a:t>Mediating in a polarized society</a:t>
            </a:r>
          </a:p>
        </p:txBody>
      </p:sp>
      <p:sp>
        <p:nvSpPr>
          <p:cNvPr id="3" name="Subtitle 2">
            <a:extLst>
              <a:ext uri="{FF2B5EF4-FFF2-40B4-BE49-F238E27FC236}">
                <a16:creationId xmlns:a16="http://schemas.microsoft.com/office/drawing/2014/main" id="{F378066A-E577-CDE1-21DE-A366AC2F6AAB}"/>
              </a:ext>
            </a:extLst>
          </p:cNvPr>
          <p:cNvSpPr>
            <a:spLocks noGrp="1"/>
          </p:cNvSpPr>
          <p:nvPr>
            <p:ph type="subTitle" idx="1"/>
          </p:nvPr>
        </p:nvSpPr>
        <p:spPr/>
        <p:txBody>
          <a:bodyPr/>
          <a:lstStyle/>
          <a:p>
            <a:r>
              <a:rPr lang="en-US" dirty="0"/>
              <a:t>David Fairman, Senior Mediator, Consensus Building Institute</a:t>
            </a:r>
          </a:p>
          <a:p>
            <a:r>
              <a:rPr lang="en-US" dirty="0"/>
              <a:t>Associate Director, MIT-Harvard Public disputes program</a:t>
            </a:r>
          </a:p>
        </p:txBody>
      </p:sp>
    </p:spTree>
    <p:extLst>
      <p:ext uri="{BB962C8B-B14F-4D97-AF65-F5344CB8AC3E}">
        <p14:creationId xmlns:p14="http://schemas.microsoft.com/office/powerpoint/2010/main" val="2476053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D1A36-A225-09BC-2366-061316B926B8}"/>
              </a:ext>
            </a:extLst>
          </p:cNvPr>
          <p:cNvSpPr>
            <a:spLocks noGrp="1"/>
          </p:cNvSpPr>
          <p:nvPr>
            <p:ph type="title"/>
          </p:nvPr>
        </p:nvSpPr>
        <p:spPr/>
        <p:txBody>
          <a:bodyPr/>
          <a:lstStyle/>
          <a:p>
            <a:pPr marL="685800" indent="-685800">
              <a:buFont typeface="Arial" panose="020B0604020202020204" pitchFamily="34" charset="0"/>
              <a:buChar char="•"/>
            </a:pPr>
            <a:r>
              <a:rPr lang="en-US" sz="4800" dirty="0"/>
              <a:t>Drivers of polarization</a:t>
            </a:r>
          </a:p>
        </p:txBody>
      </p:sp>
      <p:graphicFrame>
        <p:nvGraphicFramePr>
          <p:cNvPr id="6" name="Table 6">
            <a:extLst>
              <a:ext uri="{FF2B5EF4-FFF2-40B4-BE49-F238E27FC236}">
                <a16:creationId xmlns:a16="http://schemas.microsoft.com/office/drawing/2014/main" id="{62D01E59-FAD0-AA46-9DC9-49A49C5605B2}"/>
              </a:ext>
            </a:extLst>
          </p:cNvPr>
          <p:cNvGraphicFramePr>
            <a:graphicFrameLocks noGrp="1"/>
          </p:cNvGraphicFramePr>
          <p:nvPr>
            <p:ph idx="1"/>
            <p:extLst>
              <p:ext uri="{D42A27DB-BD31-4B8C-83A1-F6EECF244321}">
                <p14:modId xmlns:p14="http://schemas.microsoft.com/office/powerpoint/2010/main" val="1995489024"/>
              </p:ext>
            </p:extLst>
          </p:nvPr>
        </p:nvGraphicFramePr>
        <p:xfrm>
          <a:off x="1983089" y="3429000"/>
          <a:ext cx="8824912" cy="2651760"/>
        </p:xfrm>
        <a:graphic>
          <a:graphicData uri="http://schemas.openxmlformats.org/drawingml/2006/table">
            <a:tbl>
              <a:tblPr firstRow="1" bandRow="1">
                <a:tableStyleId>{5C22544A-7EE6-4342-B048-85BDC9FD1C3A}</a:tableStyleId>
              </a:tblPr>
              <a:tblGrid>
                <a:gridCol w="4412456">
                  <a:extLst>
                    <a:ext uri="{9D8B030D-6E8A-4147-A177-3AD203B41FA5}">
                      <a16:colId xmlns:a16="http://schemas.microsoft.com/office/drawing/2014/main" val="3118594940"/>
                    </a:ext>
                  </a:extLst>
                </a:gridCol>
                <a:gridCol w="4412456">
                  <a:extLst>
                    <a:ext uri="{9D8B030D-6E8A-4147-A177-3AD203B41FA5}">
                      <a16:colId xmlns:a16="http://schemas.microsoft.com/office/drawing/2014/main" val="219180193"/>
                    </a:ext>
                  </a:extLst>
                </a:gridCol>
              </a:tblGrid>
              <a:tr h="0">
                <a:tc>
                  <a:txBody>
                    <a:bodyPr/>
                    <a:lstStyle/>
                    <a:p>
                      <a:r>
                        <a:rPr lang="en-US" sz="2400" dirty="0">
                          <a:latin typeface="Century Gothic" panose="020B0502020202020204" pitchFamily="34" charset="0"/>
                        </a:rPr>
                        <a:t>Democrats</a:t>
                      </a:r>
                    </a:p>
                  </a:txBody>
                  <a:tcPr/>
                </a:tc>
                <a:tc>
                  <a:txBody>
                    <a:bodyPr/>
                    <a:lstStyle/>
                    <a:p>
                      <a:r>
                        <a:rPr lang="en-US" sz="2400" dirty="0">
                          <a:latin typeface="Century Gothic" panose="020B0502020202020204" pitchFamily="34" charset="0"/>
                        </a:rPr>
                        <a:t>Republicans</a:t>
                      </a:r>
                    </a:p>
                  </a:txBody>
                  <a:tcPr>
                    <a:solidFill>
                      <a:schemeClr val="accent3">
                        <a:lumMod val="75000"/>
                      </a:schemeClr>
                    </a:solidFill>
                  </a:tcPr>
                </a:tc>
                <a:extLst>
                  <a:ext uri="{0D108BD9-81ED-4DB2-BD59-A6C34878D82A}">
                    <a16:rowId xmlns:a16="http://schemas.microsoft.com/office/drawing/2014/main" val="2375361069"/>
                  </a:ext>
                </a:extLst>
              </a:tr>
              <a:tr h="370840">
                <a:tc>
                  <a:txBody>
                    <a:bodyPr/>
                    <a:lstStyle/>
                    <a:p>
                      <a:pPr marL="457200" marR="0" indent="-457200">
                        <a:spcBef>
                          <a:spcPts val="0"/>
                        </a:spcBef>
                        <a:spcAft>
                          <a:spcPts val="0"/>
                        </a:spcAft>
                        <a:buFont typeface="Arial" panose="020B0604020202020204" pitchFamily="34" charset="0"/>
                        <a:buChar char="•"/>
                      </a:pPr>
                      <a:r>
                        <a:rPr lang="en-US" sz="2400" kern="100" dirty="0">
                          <a:effectLst/>
                          <a:latin typeface="Century Gothic" panose="020B0502020202020204" pitchFamily="34" charset="0"/>
                          <a:ea typeface="Calibri" panose="020F0502020204030204" pitchFamily="34" charset="0"/>
                          <a:cs typeface="Times New Roman" panose="02020603050405020304" pitchFamily="18" charset="0"/>
                        </a:rPr>
                        <a:t>Professionals</a:t>
                      </a:r>
                    </a:p>
                    <a:p>
                      <a:pPr marL="457200" marR="0" indent="-457200">
                        <a:spcBef>
                          <a:spcPts val="0"/>
                        </a:spcBef>
                        <a:spcAft>
                          <a:spcPts val="0"/>
                        </a:spcAft>
                        <a:buFont typeface="Arial" panose="020B0604020202020204" pitchFamily="34" charset="0"/>
                        <a:buChar char="•"/>
                      </a:pPr>
                      <a:r>
                        <a:rPr lang="en-US" sz="2400" kern="100" dirty="0">
                          <a:effectLst/>
                          <a:latin typeface="Century Gothic" panose="020B0502020202020204" pitchFamily="34" charset="0"/>
                          <a:ea typeface="Calibri" panose="020F0502020204030204" pitchFamily="34" charset="0"/>
                          <a:cs typeface="Times New Roman" panose="02020603050405020304" pitchFamily="18" charset="0"/>
                        </a:rPr>
                        <a:t>Coasts and major cities</a:t>
                      </a:r>
                    </a:p>
                    <a:p>
                      <a:pPr marL="457200" marR="0" indent="-457200">
                        <a:spcBef>
                          <a:spcPts val="0"/>
                        </a:spcBef>
                        <a:spcAft>
                          <a:spcPts val="0"/>
                        </a:spcAft>
                        <a:buFont typeface="Arial" panose="020B0604020202020204" pitchFamily="34" charset="0"/>
                        <a:buChar char="•"/>
                      </a:pPr>
                      <a:r>
                        <a:rPr lang="en-US" sz="2400" kern="100" dirty="0">
                          <a:effectLst/>
                          <a:latin typeface="Century Gothic" panose="020B0502020202020204" pitchFamily="34" charset="0"/>
                          <a:ea typeface="Calibri" panose="020F0502020204030204" pitchFamily="34" charset="0"/>
                          <a:cs typeface="Times New Roman" panose="02020603050405020304" pitchFamily="18" charset="0"/>
                        </a:rPr>
                        <a:t>Social movement identity groups</a:t>
                      </a:r>
                    </a:p>
                    <a:p>
                      <a:pPr marL="457200" marR="0" indent="-457200">
                        <a:spcBef>
                          <a:spcPts val="0"/>
                        </a:spcBef>
                        <a:spcAft>
                          <a:spcPts val="0"/>
                        </a:spcAft>
                        <a:buFont typeface="Arial" panose="020B0604020202020204" pitchFamily="34" charset="0"/>
                        <a:buChar char="•"/>
                      </a:pPr>
                      <a:r>
                        <a:rPr lang="en-US" sz="2400" kern="100" dirty="0">
                          <a:effectLst/>
                          <a:latin typeface="Century Gothic" panose="020B0502020202020204" pitchFamily="34" charset="0"/>
                          <a:ea typeface="Calibri" panose="020F0502020204030204" pitchFamily="34" charset="0"/>
                          <a:cs typeface="Times New Roman" panose="02020603050405020304" pitchFamily="18" charset="0"/>
                        </a:rPr>
                        <a:t>Younger (49% under 50)</a:t>
                      </a:r>
                    </a:p>
                  </a:txBody>
                  <a:tcPr marL="68580" marR="68580" marT="0" marB="0"/>
                </a:tc>
                <a:tc>
                  <a:txBody>
                    <a:bodyPr/>
                    <a:lstStyle/>
                    <a:p>
                      <a:pPr marL="457200" marR="0" indent="-457200">
                        <a:spcBef>
                          <a:spcPts val="0"/>
                        </a:spcBef>
                        <a:spcAft>
                          <a:spcPts val="0"/>
                        </a:spcAft>
                        <a:buFont typeface="Arial" panose="020B0604020202020204" pitchFamily="34" charset="0"/>
                        <a:buChar char="•"/>
                      </a:pPr>
                      <a:r>
                        <a:rPr lang="en-US" sz="2400" kern="100" dirty="0">
                          <a:effectLst/>
                          <a:latin typeface="Century Gothic" panose="020B0502020202020204" pitchFamily="34" charset="0"/>
                          <a:ea typeface="Calibri" panose="020F0502020204030204" pitchFamily="34" charset="0"/>
                          <a:cs typeface="Times New Roman" panose="02020603050405020304" pitchFamily="18" charset="0"/>
                        </a:rPr>
                        <a:t>Small business</a:t>
                      </a:r>
                    </a:p>
                    <a:p>
                      <a:pPr marL="457200" marR="0" indent="-457200">
                        <a:spcBef>
                          <a:spcPts val="0"/>
                        </a:spcBef>
                        <a:spcAft>
                          <a:spcPts val="0"/>
                        </a:spcAft>
                        <a:buFont typeface="Arial" panose="020B0604020202020204" pitchFamily="34" charset="0"/>
                        <a:buChar char="•"/>
                      </a:pPr>
                      <a:r>
                        <a:rPr lang="en-US" sz="2400" kern="100" dirty="0">
                          <a:effectLst/>
                          <a:latin typeface="Century Gothic" panose="020B0502020202020204" pitchFamily="34" charset="0"/>
                          <a:ea typeface="Calibri" panose="020F0502020204030204" pitchFamily="34" charset="0"/>
                          <a:cs typeface="Times New Roman" panose="02020603050405020304" pitchFamily="18" charset="0"/>
                        </a:rPr>
                        <a:t>Evangelicals</a:t>
                      </a:r>
                    </a:p>
                    <a:p>
                      <a:pPr marL="457200" marR="0" indent="-457200">
                        <a:spcBef>
                          <a:spcPts val="0"/>
                        </a:spcBef>
                        <a:spcAft>
                          <a:spcPts val="0"/>
                        </a:spcAft>
                        <a:buFont typeface="Arial" panose="020B0604020202020204" pitchFamily="34" charset="0"/>
                        <a:buChar char="•"/>
                      </a:pPr>
                      <a:r>
                        <a:rPr lang="en-US" sz="2400" kern="100" dirty="0">
                          <a:effectLst/>
                          <a:latin typeface="Century Gothic" panose="020B0502020202020204" pitchFamily="34" charset="0"/>
                          <a:ea typeface="Calibri" panose="020F0502020204030204" pitchFamily="34" charset="0"/>
                          <a:cs typeface="Times New Roman" panose="02020603050405020304" pitchFamily="18" charset="0"/>
                        </a:rPr>
                        <a:t>Towns and rural areas</a:t>
                      </a:r>
                    </a:p>
                    <a:p>
                      <a:pPr marL="457200" marR="0" indent="-457200">
                        <a:spcBef>
                          <a:spcPts val="0"/>
                        </a:spcBef>
                        <a:spcAft>
                          <a:spcPts val="0"/>
                        </a:spcAft>
                        <a:buFont typeface="Arial" panose="020B0604020202020204" pitchFamily="34" charset="0"/>
                        <a:buChar char="•"/>
                      </a:pPr>
                      <a:r>
                        <a:rPr lang="en-US" sz="2400" kern="100" dirty="0">
                          <a:effectLst/>
                          <a:latin typeface="Century Gothic" panose="020B0502020202020204" pitchFamily="34" charset="0"/>
                          <a:ea typeface="Calibri" panose="020F0502020204030204" pitchFamily="34" charset="0"/>
                          <a:cs typeface="Times New Roman" panose="02020603050405020304" pitchFamily="18" charset="0"/>
                        </a:rPr>
                        <a:t>Some socially conservative POC</a:t>
                      </a:r>
                    </a:p>
                    <a:p>
                      <a:pPr marL="457200" marR="0" indent="-457200">
                        <a:spcBef>
                          <a:spcPts val="0"/>
                        </a:spcBef>
                        <a:spcAft>
                          <a:spcPts val="0"/>
                        </a:spcAft>
                        <a:buFont typeface="Arial" panose="020B0604020202020204" pitchFamily="34" charset="0"/>
                        <a:buChar char="•"/>
                      </a:pPr>
                      <a:r>
                        <a:rPr lang="en-US" sz="2400" kern="100" dirty="0">
                          <a:effectLst/>
                          <a:latin typeface="Century Gothic" panose="020B0502020202020204" pitchFamily="34" charset="0"/>
                          <a:ea typeface="Calibri" panose="020F0502020204030204" pitchFamily="34" charset="0"/>
                          <a:cs typeface="Times New Roman" panose="02020603050405020304" pitchFamily="18" charset="0"/>
                        </a:rPr>
                        <a:t>Older (42% under 50)</a:t>
                      </a:r>
                    </a:p>
                  </a:txBody>
                  <a:tcPr marL="68580" marR="68580" marT="0" marB="0"/>
                </a:tc>
                <a:extLst>
                  <a:ext uri="{0D108BD9-81ED-4DB2-BD59-A6C34878D82A}">
                    <a16:rowId xmlns:a16="http://schemas.microsoft.com/office/drawing/2014/main" val="852275101"/>
                  </a:ext>
                </a:extLst>
              </a:tr>
            </a:tbl>
          </a:graphicData>
        </a:graphic>
      </p:graphicFrame>
      <p:sp>
        <p:nvSpPr>
          <p:cNvPr id="7" name="TextBox 6">
            <a:extLst>
              <a:ext uri="{FF2B5EF4-FFF2-40B4-BE49-F238E27FC236}">
                <a16:creationId xmlns:a16="http://schemas.microsoft.com/office/drawing/2014/main" id="{8FC1D66B-503C-1901-BD23-ADF4F715E836}"/>
              </a:ext>
            </a:extLst>
          </p:cNvPr>
          <p:cNvSpPr txBox="1"/>
          <p:nvPr/>
        </p:nvSpPr>
        <p:spPr>
          <a:xfrm>
            <a:off x="1245476" y="2364828"/>
            <a:ext cx="9600705" cy="461665"/>
          </a:xfrm>
          <a:prstGeom prst="rect">
            <a:avLst/>
          </a:prstGeom>
          <a:noFill/>
        </p:spPr>
        <p:txBody>
          <a:bodyPr wrap="none" rtlCol="0">
            <a:spAutoFit/>
          </a:bodyPr>
          <a:lstStyle/>
          <a:p>
            <a:pPr marL="457200" indent="-457200">
              <a:buFont typeface="System Font Regular"/>
              <a:buChar char="►"/>
            </a:pPr>
            <a:r>
              <a:rPr lang="en-US" sz="2400" dirty="0">
                <a:solidFill>
                  <a:schemeClr val="tx1">
                    <a:lumMod val="75000"/>
                    <a:lumOff val="25000"/>
                  </a:schemeClr>
                </a:solidFill>
              </a:rPr>
              <a:t>Political: partisan sorting reflects economic and social drivers</a:t>
            </a:r>
          </a:p>
        </p:txBody>
      </p:sp>
    </p:spTree>
    <p:extLst>
      <p:ext uri="{BB962C8B-B14F-4D97-AF65-F5344CB8AC3E}">
        <p14:creationId xmlns:p14="http://schemas.microsoft.com/office/powerpoint/2010/main" val="1197783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34FE0A3-C7FB-1D21-EDCF-5AFC377C0C5D}"/>
              </a:ext>
            </a:extLst>
          </p:cNvPr>
          <p:cNvSpPr>
            <a:spLocks noGrp="1"/>
          </p:cNvSpPr>
          <p:nvPr>
            <p:ph type="title"/>
          </p:nvPr>
        </p:nvSpPr>
        <p:spPr>
          <a:xfrm>
            <a:off x="8382055" y="1241266"/>
            <a:ext cx="3161016" cy="3153753"/>
          </a:xfrm>
        </p:spPr>
        <p:txBody>
          <a:bodyPr vert="horz" lIns="91440" tIns="45720" rIns="91440" bIns="45720" rtlCol="0" anchor="b">
            <a:noAutofit/>
          </a:bodyPr>
          <a:lstStyle/>
          <a:p>
            <a:r>
              <a:rPr lang="en-US" sz="4400" dirty="0">
                <a:solidFill>
                  <a:srgbClr val="EBEBEB"/>
                </a:solidFill>
              </a:rPr>
              <a:t>2020 vote for Biden &amp; Trump by county</a:t>
            </a:r>
            <a:endParaRPr lang="en-US" sz="4400" b="0" i="0" kern="1200" dirty="0">
              <a:solidFill>
                <a:srgbClr val="EBEBEB"/>
              </a:solidFill>
              <a:latin typeface="+mj-lt"/>
              <a:ea typeface="+mj-ea"/>
              <a:cs typeface="+mj-cs"/>
            </a:endParaRPr>
          </a:p>
        </p:txBody>
      </p:sp>
      <p:grpSp>
        <p:nvGrpSpPr>
          <p:cNvPr id="15" name="Group 14">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6" name="Rectangle 15">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8"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4" name="Picture 3">
            <a:extLst>
              <a:ext uri="{FF2B5EF4-FFF2-40B4-BE49-F238E27FC236}">
                <a16:creationId xmlns:a16="http://schemas.microsoft.com/office/drawing/2014/main" id="{9020184A-EF14-0227-AF25-444DCEB97296}"/>
              </a:ext>
            </a:extLst>
          </p:cNvPr>
          <p:cNvPicPr>
            <a:picLocks noChangeAspect="1"/>
          </p:cNvPicPr>
          <p:nvPr/>
        </p:nvPicPr>
        <p:blipFill>
          <a:blip r:embed="rId4"/>
          <a:stretch>
            <a:fillRect/>
          </a:stretch>
        </p:blipFill>
        <p:spPr>
          <a:xfrm>
            <a:off x="349376" y="1143000"/>
            <a:ext cx="7355385" cy="4670668"/>
          </a:xfrm>
          <a:prstGeom prst="rect">
            <a:avLst/>
          </a:prstGeom>
        </p:spPr>
      </p:pic>
    </p:spTree>
    <p:extLst>
      <p:ext uri="{BB962C8B-B14F-4D97-AF65-F5344CB8AC3E}">
        <p14:creationId xmlns:p14="http://schemas.microsoft.com/office/powerpoint/2010/main" val="2990556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8C0E781-8A63-7CFB-2B12-11D1E8AA99D9}"/>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5400" b="0" i="0" kern="1200">
                <a:solidFill>
                  <a:srgbClr val="EBEBEB"/>
                </a:solidFill>
                <a:latin typeface="+mj-lt"/>
                <a:ea typeface="+mj-ea"/>
                <a:cs typeface="+mj-cs"/>
              </a:rPr>
              <a:t>Where is the public now?</a:t>
            </a:r>
          </a:p>
        </p:txBody>
      </p:sp>
      <p:grpSp>
        <p:nvGrpSpPr>
          <p:cNvPr id="15" name="Group 14">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6" name="Rectangle 15">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8"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sp>
        <p:nvSpPr>
          <p:cNvPr id="5" name="TextBox 4">
            <a:extLst>
              <a:ext uri="{FF2B5EF4-FFF2-40B4-BE49-F238E27FC236}">
                <a16:creationId xmlns:a16="http://schemas.microsoft.com/office/drawing/2014/main" id="{38A28FEA-D614-5040-DD70-7C20D223716A}"/>
              </a:ext>
            </a:extLst>
          </p:cNvPr>
          <p:cNvSpPr txBox="1"/>
          <p:nvPr/>
        </p:nvSpPr>
        <p:spPr>
          <a:xfrm>
            <a:off x="0" y="6455834"/>
            <a:ext cx="8433719" cy="307777"/>
          </a:xfrm>
          <a:prstGeom prst="rect">
            <a:avLst/>
          </a:prstGeom>
          <a:noFill/>
        </p:spPr>
        <p:txBody>
          <a:bodyPr wrap="none" rtlCol="0">
            <a:spAutoFit/>
          </a:bodyPr>
          <a:lstStyle/>
          <a:p>
            <a:r>
              <a:rPr lang="en-US" sz="1400" dirty="0" err="1"/>
              <a:t>Druckman</a:t>
            </a:r>
            <a:r>
              <a:rPr lang="en-US" sz="1400" dirty="0"/>
              <a:t> and Levy, “Affective Polarization in the American Public,” Northwestern U. IPR, 2021.</a:t>
            </a:r>
          </a:p>
        </p:txBody>
      </p:sp>
      <p:pic>
        <p:nvPicPr>
          <p:cNvPr id="3" name="Picture 2">
            <a:extLst>
              <a:ext uri="{FF2B5EF4-FFF2-40B4-BE49-F238E27FC236}">
                <a16:creationId xmlns:a16="http://schemas.microsoft.com/office/drawing/2014/main" id="{546F774A-E587-1996-EB7E-601D3784EF18}"/>
              </a:ext>
            </a:extLst>
          </p:cNvPr>
          <p:cNvPicPr>
            <a:picLocks noChangeAspect="1"/>
          </p:cNvPicPr>
          <p:nvPr/>
        </p:nvPicPr>
        <p:blipFill>
          <a:blip r:embed="rId4"/>
          <a:stretch>
            <a:fillRect/>
          </a:stretch>
        </p:blipFill>
        <p:spPr>
          <a:xfrm>
            <a:off x="-97888" y="1197680"/>
            <a:ext cx="8111359" cy="4888823"/>
          </a:xfrm>
          <a:prstGeom prst="rect">
            <a:avLst/>
          </a:prstGeom>
        </p:spPr>
      </p:pic>
    </p:spTree>
    <p:extLst>
      <p:ext uri="{BB962C8B-B14F-4D97-AF65-F5344CB8AC3E}">
        <p14:creationId xmlns:p14="http://schemas.microsoft.com/office/powerpoint/2010/main" val="1628558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8C0E781-8A63-7CFB-2B12-11D1E8AA99D9}"/>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5400" b="0" i="0" kern="1200">
                <a:solidFill>
                  <a:srgbClr val="EBEBEB"/>
                </a:solidFill>
                <a:latin typeface="+mj-lt"/>
                <a:ea typeface="+mj-ea"/>
                <a:cs typeface="+mj-cs"/>
              </a:rPr>
              <a:t>Where is the public now?</a:t>
            </a:r>
          </a:p>
        </p:txBody>
      </p:sp>
      <p:grpSp>
        <p:nvGrpSpPr>
          <p:cNvPr id="15" name="Group 14">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6" name="Rectangle 15">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8"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4" name="Picture 3">
            <a:extLst>
              <a:ext uri="{FF2B5EF4-FFF2-40B4-BE49-F238E27FC236}">
                <a16:creationId xmlns:a16="http://schemas.microsoft.com/office/drawing/2014/main" id="{BD89D998-FD7E-6F74-33DB-CDAD09208A1F}"/>
              </a:ext>
            </a:extLst>
          </p:cNvPr>
          <p:cNvPicPr>
            <a:picLocks noChangeAspect="1"/>
          </p:cNvPicPr>
          <p:nvPr/>
        </p:nvPicPr>
        <p:blipFill>
          <a:blip r:embed="rId4"/>
          <a:stretch>
            <a:fillRect/>
          </a:stretch>
        </p:blipFill>
        <p:spPr>
          <a:xfrm>
            <a:off x="389938" y="653748"/>
            <a:ext cx="7255560" cy="5550504"/>
          </a:xfrm>
          <a:prstGeom prst="rect">
            <a:avLst/>
          </a:prstGeom>
        </p:spPr>
      </p:pic>
      <p:sp>
        <p:nvSpPr>
          <p:cNvPr id="5" name="TextBox 4">
            <a:extLst>
              <a:ext uri="{FF2B5EF4-FFF2-40B4-BE49-F238E27FC236}">
                <a16:creationId xmlns:a16="http://schemas.microsoft.com/office/drawing/2014/main" id="{38A28FEA-D614-5040-DD70-7C20D223716A}"/>
              </a:ext>
            </a:extLst>
          </p:cNvPr>
          <p:cNvSpPr txBox="1"/>
          <p:nvPr/>
        </p:nvSpPr>
        <p:spPr>
          <a:xfrm>
            <a:off x="1010666" y="6429794"/>
            <a:ext cx="6231193" cy="369332"/>
          </a:xfrm>
          <a:prstGeom prst="rect">
            <a:avLst/>
          </a:prstGeom>
          <a:noFill/>
        </p:spPr>
        <p:txBody>
          <a:bodyPr wrap="none" rtlCol="0">
            <a:spAutoFit/>
          </a:bodyPr>
          <a:lstStyle/>
          <a:p>
            <a:r>
              <a:rPr lang="en-US" dirty="0"/>
              <a:t>More in Common, </a:t>
            </a:r>
            <a:r>
              <a:rPr lang="en-US" i="1" dirty="0"/>
              <a:t>The Hidden Tribes of America</a:t>
            </a:r>
            <a:r>
              <a:rPr lang="en-US" dirty="0"/>
              <a:t>, 2019.</a:t>
            </a:r>
          </a:p>
        </p:txBody>
      </p:sp>
    </p:spTree>
    <p:extLst>
      <p:ext uri="{BB962C8B-B14F-4D97-AF65-F5344CB8AC3E}">
        <p14:creationId xmlns:p14="http://schemas.microsoft.com/office/powerpoint/2010/main" val="374688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26610-21DE-4B9E-62FC-E46F8B67E608}"/>
              </a:ext>
            </a:extLst>
          </p:cNvPr>
          <p:cNvSpPr>
            <a:spLocks noGrp="1"/>
          </p:cNvSpPr>
          <p:nvPr>
            <p:ph type="title"/>
          </p:nvPr>
        </p:nvSpPr>
        <p:spPr/>
        <p:txBody>
          <a:bodyPr/>
          <a:lstStyle/>
          <a:p>
            <a:r>
              <a:rPr lang="en-US" dirty="0"/>
              <a:t>From the Hidden Tribes Report</a:t>
            </a:r>
          </a:p>
        </p:txBody>
      </p:sp>
      <p:sp>
        <p:nvSpPr>
          <p:cNvPr id="3" name="Content Placeholder 2">
            <a:extLst>
              <a:ext uri="{FF2B5EF4-FFF2-40B4-BE49-F238E27FC236}">
                <a16:creationId xmlns:a16="http://schemas.microsoft.com/office/drawing/2014/main" id="{E9630123-D249-37D5-CE26-CEBACDB1F499}"/>
              </a:ext>
            </a:extLst>
          </p:cNvPr>
          <p:cNvSpPr>
            <a:spLocks noGrp="1"/>
          </p:cNvSpPr>
          <p:nvPr>
            <p:ph idx="1"/>
          </p:nvPr>
        </p:nvSpPr>
        <p:spPr>
          <a:xfrm>
            <a:off x="1219200" y="2569780"/>
            <a:ext cx="8825659" cy="3591910"/>
          </a:xfrm>
        </p:spPr>
        <p:txBody>
          <a:bodyPr>
            <a:normAutofit lnSpcReduction="10000"/>
          </a:bodyPr>
          <a:lstStyle/>
          <a:p>
            <a:pPr marL="0" indent="0" algn="l">
              <a:buNone/>
            </a:pPr>
            <a:r>
              <a:rPr lang="en-US" sz="2400" b="1" dirty="0">
                <a:solidFill>
                  <a:srgbClr val="000000"/>
                </a:solidFill>
                <a:latin typeface="Sailec-Regular"/>
              </a:rPr>
              <a:t>M</a:t>
            </a:r>
            <a:r>
              <a:rPr lang="en-US" sz="2400" b="1" i="0" dirty="0">
                <a:solidFill>
                  <a:srgbClr val="000000"/>
                </a:solidFill>
                <a:effectLst/>
                <a:latin typeface="Sailec-Regular"/>
              </a:rPr>
              <a:t>embers of the Exhausted Majority:</a:t>
            </a:r>
          </a:p>
          <a:p>
            <a:pPr algn="l">
              <a:buFont typeface="Arial" panose="020B0604020202020204" pitchFamily="34" charset="0"/>
              <a:buChar char="•"/>
            </a:pPr>
            <a:r>
              <a:rPr lang="en-US" sz="2400" dirty="0">
                <a:solidFill>
                  <a:srgbClr val="000000"/>
                </a:solidFill>
                <a:latin typeface="Sailec-Bold"/>
              </a:rPr>
              <a:t>F</a:t>
            </a:r>
            <a:r>
              <a:rPr lang="en-US" sz="2400" b="0" i="0" dirty="0">
                <a:solidFill>
                  <a:srgbClr val="000000"/>
                </a:solidFill>
                <a:effectLst/>
                <a:latin typeface="Sailec-Bold"/>
              </a:rPr>
              <a:t>ed up</a:t>
            </a:r>
            <a:r>
              <a:rPr lang="en-US" sz="2400" b="0" i="0" dirty="0">
                <a:solidFill>
                  <a:srgbClr val="000000"/>
                </a:solidFill>
                <a:effectLst/>
                <a:latin typeface="Sailec-Regular"/>
              </a:rPr>
              <a:t> with the polarization plaguing American government and society</a:t>
            </a:r>
          </a:p>
          <a:p>
            <a:pPr algn="l">
              <a:buFont typeface="Arial" panose="020B0604020202020204" pitchFamily="34" charset="0"/>
              <a:buChar char="•"/>
            </a:pPr>
            <a:r>
              <a:rPr lang="en-US" sz="2400" dirty="0">
                <a:solidFill>
                  <a:srgbClr val="000000"/>
                </a:solidFill>
                <a:latin typeface="Sailec-Regular"/>
              </a:rPr>
              <a:t>O</a:t>
            </a:r>
            <a:r>
              <a:rPr lang="en-US" sz="2400" b="0" i="0" dirty="0">
                <a:solidFill>
                  <a:srgbClr val="000000"/>
                </a:solidFill>
                <a:effectLst/>
                <a:latin typeface="Sailec-Regular"/>
              </a:rPr>
              <a:t>ften </a:t>
            </a:r>
            <a:r>
              <a:rPr lang="en-US" sz="2400" b="0" i="0" dirty="0">
                <a:solidFill>
                  <a:srgbClr val="000000"/>
                </a:solidFill>
                <a:effectLst/>
                <a:latin typeface="Sailec-Bold"/>
              </a:rPr>
              <a:t>forgotten</a:t>
            </a:r>
            <a:r>
              <a:rPr lang="en-US" sz="2400" b="0" i="0" dirty="0">
                <a:solidFill>
                  <a:srgbClr val="000000"/>
                </a:solidFill>
                <a:effectLst/>
                <a:latin typeface="Sailec-Regular"/>
              </a:rPr>
              <a:t> in the public discourse, overlooked because their voices are seldom heard</a:t>
            </a:r>
          </a:p>
          <a:p>
            <a:pPr algn="l">
              <a:buFont typeface="Arial" panose="020B0604020202020204" pitchFamily="34" charset="0"/>
              <a:buChar char="•"/>
            </a:pPr>
            <a:r>
              <a:rPr lang="en-US" sz="2400" dirty="0">
                <a:solidFill>
                  <a:srgbClr val="000000"/>
                </a:solidFill>
                <a:latin typeface="Sailec-Bold"/>
              </a:rPr>
              <a:t>Fl</a:t>
            </a:r>
            <a:r>
              <a:rPr lang="en-US" sz="2400" b="0" i="0" dirty="0">
                <a:solidFill>
                  <a:srgbClr val="000000"/>
                </a:solidFill>
                <a:effectLst/>
                <a:latin typeface="Sailec-Bold"/>
              </a:rPr>
              <a:t>exible</a:t>
            </a:r>
            <a:r>
              <a:rPr lang="en-US" sz="2400" b="0" i="0" dirty="0">
                <a:solidFill>
                  <a:srgbClr val="000000"/>
                </a:solidFill>
                <a:effectLst/>
                <a:latin typeface="Sailec-Regular"/>
              </a:rPr>
              <a:t> in their views, willing to endorse different policies according to the precise situation rather than sticking ideologically to a single set of beliefs</a:t>
            </a:r>
          </a:p>
          <a:p>
            <a:pPr algn="l">
              <a:buFont typeface="Arial" panose="020B0604020202020204" pitchFamily="34" charset="0"/>
              <a:buChar char="•"/>
            </a:pPr>
            <a:r>
              <a:rPr lang="en-US" sz="2400" b="0" i="0" dirty="0">
                <a:solidFill>
                  <a:srgbClr val="000000"/>
                </a:solidFill>
                <a:effectLst/>
                <a:latin typeface="Sailec-Regular"/>
              </a:rPr>
              <a:t>Believe we can </a:t>
            </a:r>
            <a:r>
              <a:rPr lang="en-US" sz="2400" b="0" i="0" dirty="0">
                <a:solidFill>
                  <a:srgbClr val="000000"/>
                </a:solidFill>
                <a:effectLst/>
                <a:latin typeface="Sailec-Bold"/>
              </a:rPr>
              <a:t>find common ground</a:t>
            </a:r>
            <a:endParaRPr lang="en-US" sz="2400" b="0" i="0" dirty="0">
              <a:solidFill>
                <a:srgbClr val="000000"/>
              </a:solidFill>
              <a:effectLst/>
              <a:latin typeface="Sailec-Regular"/>
            </a:endParaRPr>
          </a:p>
          <a:p>
            <a:endParaRPr lang="en-US" dirty="0"/>
          </a:p>
        </p:txBody>
      </p:sp>
    </p:spTree>
    <p:extLst>
      <p:ext uri="{BB962C8B-B14F-4D97-AF65-F5344CB8AC3E}">
        <p14:creationId xmlns:p14="http://schemas.microsoft.com/office/powerpoint/2010/main" val="2288881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17" name="Rectangle 16">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1CB8690-2327-7287-DD3D-609476A0E57D}"/>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5400" dirty="0">
                <a:solidFill>
                  <a:srgbClr val="EBEBEB"/>
                </a:solidFill>
              </a:rPr>
              <a:t>Rs get Ds wrong</a:t>
            </a:r>
            <a:endParaRPr lang="en-US" sz="5400" b="0" i="0" kern="1200" dirty="0">
              <a:solidFill>
                <a:srgbClr val="EBEBEB"/>
              </a:solidFill>
              <a:latin typeface="+mj-lt"/>
              <a:ea typeface="+mj-ea"/>
              <a:cs typeface="+mj-cs"/>
            </a:endParaRPr>
          </a:p>
        </p:txBody>
      </p:sp>
      <p:pic>
        <p:nvPicPr>
          <p:cNvPr id="5" name="Picture 4">
            <a:extLst>
              <a:ext uri="{FF2B5EF4-FFF2-40B4-BE49-F238E27FC236}">
                <a16:creationId xmlns:a16="http://schemas.microsoft.com/office/drawing/2014/main" id="{88163946-2F57-C50E-4B56-50AAD5272CAC}"/>
              </a:ext>
            </a:extLst>
          </p:cNvPr>
          <p:cNvPicPr>
            <a:picLocks noChangeAspect="1"/>
          </p:cNvPicPr>
          <p:nvPr/>
        </p:nvPicPr>
        <p:blipFill>
          <a:blip r:embed="rId3"/>
          <a:stretch>
            <a:fillRect/>
          </a:stretch>
        </p:blipFill>
        <p:spPr>
          <a:xfrm>
            <a:off x="600141" y="571500"/>
            <a:ext cx="7155467" cy="5745265"/>
          </a:xfrm>
          <a:prstGeom prst="rect">
            <a:avLst/>
          </a:prstGeom>
        </p:spPr>
      </p:pic>
    </p:spTree>
    <p:extLst>
      <p:ext uri="{BB962C8B-B14F-4D97-AF65-F5344CB8AC3E}">
        <p14:creationId xmlns:p14="http://schemas.microsoft.com/office/powerpoint/2010/main" val="379523209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17" name="Rectangle 16">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1CB8690-2327-7287-DD3D-609476A0E57D}"/>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5400" dirty="0">
                <a:solidFill>
                  <a:srgbClr val="EBEBEB"/>
                </a:solidFill>
              </a:rPr>
              <a:t>Ds get Rs wrong</a:t>
            </a:r>
            <a:endParaRPr lang="en-US" sz="5400" b="0" i="0" kern="1200" dirty="0">
              <a:solidFill>
                <a:srgbClr val="EBEBEB"/>
              </a:solidFill>
              <a:latin typeface="+mj-lt"/>
              <a:ea typeface="+mj-ea"/>
              <a:cs typeface="+mj-cs"/>
            </a:endParaRPr>
          </a:p>
        </p:txBody>
      </p:sp>
      <p:pic>
        <p:nvPicPr>
          <p:cNvPr id="4" name="Picture 3">
            <a:extLst>
              <a:ext uri="{FF2B5EF4-FFF2-40B4-BE49-F238E27FC236}">
                <a16:creationId xmlns:a16="http://schemas.microsoft.com/office/drawing/2014/main" id="{1F3DBF24-389D-3D1C-D057-EDC6A2EA16B2}"/>
              </a:ext>
            </a:extLst>
          </p:cNvPr>
          <p:cNvPicPr>
            <a:picLocks noChangeAspect="1"/>
          </p:cNvPicPr>
          <p:nvPr/>
        </p:nvPicPr>
        <p:blipFill>
          <a:blip r:embed="rId3"/>
          <a:stretch>
            <a:fillRect/>
          </a:stretch>
        </p:blipFill>
        <p:spPr>
          <a:xfrm>
            <a:off x="914400" y="691366"/>
            <a:ext cx="6921941" cy="5520247"/>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85363995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B4214-89B0-0FA6-C13F-957ED82905B6}"/>
              </a:ext>
            </a:extLst>
          </p:cNvPr>
          <p:cNvSpPr>
            <a:spLocks noGrp="1"/>
          </p:cNvSpPr>
          <p:nvPr>
            <p:ph type="title"/>
          </p:nvPr>
        </p:nvSpPr>
        <p:spPr/>
        <p:txBody>
          <a:bodyPr/>
          <a:lstStyle/>
          <a:p>
            <a:r>
              <a:rPr lang="en-US" dirty="0"/>
              <a:t>How can we address the drivers of polarization?</a:t>
            </a:r>
          </a:p>
        </p:txBody>
      </p:sp>
      <p:sp>
        <p:nvSpPr>
          <p:cNvPr id="3" name="Content Placeholder 2">
            <a:extLst>
              <a:ext uri="{FF2B5EF4-FFF2-40B4-BE49-F238E27FC236}">
                <a16:creationId xmlns:a16="http://schemas.microsoft.com/office/drawing/2014/main" id="{24B7BE71-DD87-004C-6627-7EC9D68C2697}"/>
              </a:ext>
            </a:extLst>
          </p:cNvPr>
          <p:cNvSpPr>
            <a:spLocks noGrp="1"/>
          </p:cNvSpPr>
          <p:nvPr>
            <p:ph idx="1"/>
          </p:nvPr>
        </p:nvSpPr>
        <p:spPr>
          <a:xfrm>
            <a:off x="1154954" y="2475185"/>
            <a:ext cx="9518301" cy="4272455"/>
          </a:xfrm>
        </p:spPr>
        <p:txBody>
          <a:bodyPr>
            <a:normAutofit/>
          </a:bodyPr>
          <a:lstStyle/>
          <a:p>
            <a:r>
              <a:rPr lang="en-US" dirty="0"/>
              <a:t>Economic</a:t>
            </a:r>
          </a:p>
          <a:p>
            <a:pPr lvl="1"/>
            <a:r>
              <a:rPr lang="en-US" dirty="0"/>
              <a:t>Expanding economic opportunity and mobility</a:t>
            </a:r>
          </a:p>
          <a:p>
            <a:pPr lvl="1"/>
            <a:r>
              <a:rPr lang="en-US" dirty="0"/>
              <a:t>Reforming the news and information business</a:t>
            </a:r>
          </a:p>
          <a:p>
            <a:r>
              <a:rPr lang="en-US" dirty="0"/>
              <a:t>Social</a:t>
            </a:r>
          </a:p>
          <a:p>
            <a:pPr lvl="1"/>
            <a:r>
              <a:rPr lang="en-US" dirty="0"/>
              <a:t>Civic education </a:t>
            </a:r>
          </a:p>
          <a:p>
            <a:pPr lvl="1"/>
            <a:r>
              <a:rPr lang="en-US" dirty="0"/>
              <a:t>Civic culture: volunteering and community activities</a:t>
            </a:r>
          </a:p>
          <a:p>
            <a:pPr lvl="1"/>
            <a:r>
              <a:rPr lang="en-US" dirty="0"/>
              <a:t>Widening social networks (communities of place and virtual)</a:t>
            </a:r>
          </a:p>
          <a:p>
            <a:pPr lvl="1"/>
            <a:r>
              <a:rPr lang="en-US" dirty="0"/>
              <a:t>Dialogue across differences</a:t>
            </a:r>
          </a:p>
          <a:p>
            <a:r>
              <a:rPr lang="en-US" dirty="0"/>
              <a:t>Political</a:t>
            </a:r>
          </a:p>
          <a:p>
            <a:pPr lvl="1"/>
            <a:r>
              <a:rPr lang="en-US" dirty="0"/>
              <a:t>Electoral redistricting and elections</a:t>
            </a:r>
          </a:p>
          <a:p>
            <a:pPr lvl="1"/>
            <a:r>
              <a:rPr lang="en-US" dirty="0"/>
              <a:t>Congressional rules and culture</a:t>
            </a:r>
          </a:p>
        </p:txBody>
      </p:sp>
    </p:spTree>
    <p:extLst>
      <p:ext uri="{BB962C8B-B14F-4D97-AF65-F5344CB8AC3E}">
        <p14:creationId xmlns:p14="http://schemas.microsoft.com/office/powerpoint/2010/main" val="2834785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F7252-EB96-9629-8472-D78F73268BB1}"/>
              </a:ext>
            </a:extLst>
          </p:cNvPr>
          <p:cNvSpPr>
            <a:spLocks noGrp="1"/>
          </p:cNvSpPr>
          <p:nvPr>
            <p:ph type="title"/>
          </p:nvPr>
        </p:nvSpPr>
        <p:spPr/>
        <p:txBody>
          <a:bodyPr/>
          <a:lstStyle/>
          <a:p>
            <a:r>
              <a:rPr lang="en-US" dirty="0"/>
              <a:t>A few experiences with initiatives aimed at bridging major divisions</a:t>
            </a:r>
          </a:p>
        </p:txBody>
      </p:sp>
      <p:sp>
        <p:nvSpPr>
          <p:cNvPr id="3" name="Content Placeholder 2">
            <a:extLst>
              <a:ext uri="{FF2B5EF4-FFF2-40B4-BE49-F238E27FC236}">
                <a16:creationId xmlns:a16="http://schemas.microsoft.com/office/drawing/2014/main" id="{DE60BE19-EE87-81E4-6A72-B9F33D82ED52}"/>
              </a:ext>
            </a:extLst>
          </p:cNvPr>
          <p:cNvSpPr>
            <a:spLocks noGrp="1"/>
          </p:cNvSpPr>
          <p:nvPr>
            <p:ph idx="1"/>
          </p:nvPr>
        </p:nvSpPr>
        <p:spPr>
          <a:xfrm>
            <a:off x="1154954" y="2603499"/>
            <a:ext cx="9281818" cy="3970721"/>
          </a:xfrm>
        </p:spPr>
        <p:txBody>
          <a:bodyPr>
            <a:normAutofit lnSpcReduction="10000"/>
          </a:bodyPr>
          <a:lstStyle/>
          <a:p>
            <a:r>
              <a:rPr lang="en-US" dirty="0"/>
              <a:t>Economic: </a:t>
            </a:r>
          </a:p>
          <a:p>
            <a:pPr lvl="1"/>
            <a:r>
              <a:rPr lang="en-US" dirty="0"/>
              <a:t>Grand Bargain Project (CCD)</a:t>
            </a:r>
          </a:p>
          <a:p>
            <a:pPr lvl="1"/>
            <a:r>
              <a:rPr lang="en-US" dirty="0"/>
              <a:t>Support for Working Families Collaborative (Convergence)</a:t>
            </a:r>
          </a:p>
          <a:p>
            <a:pPr lvl="1"/>
            <a:r>
              <a:rPr lang="en-US" dirty="0"/>
              <a:t>Basic Income convening (The Institute)</a:t>
            </a:r>
          </a:p>
          <a:p>
            <a:r>
              <a:rPr lang="en-US" dirty="0"/>
              <a:t>Social</a:t>
            </a:r>
          </a:p>
          <a:p>
            <a:pPr lvl="1"/>
            <a:r>
              <a:rPr lang="en-US" dirty="0"/>
              <a:t>Bridging and Service convenings (CBI, Convergence, RBF)</a:t>
            </a:r>
          </a:p>
          <a:p>
            <a:pPr lvl="1"/>
            <a:r>
              <a:rPr lang="en-US" dirty="0"/>
              <a:t>Building the national bridging movement (Listen First Coalition and Bridging Movement Alignment Council)</a:t>
            </a:r>
          </a:p>
          <a:p>
            <a:r>
              <a:rPr lang="en-US" dirty="0"/>
              <a:t>Political</a:t>
            </a:r>
          </a:p>
          <a:p>
            <a:pPr lvl="1"/>
            <a:r>
              <a:rPr lang="en-US" dirty="0"/>
              <a:t>Commission on the Practice of Democratic Citizenship/</a:t>
            </a:r>
            <a:r>
              <a:rPr lang="en-US" dirty="0">
                <a:hlinkClick r:id="rId2"/>
              </a:rPr>
              <a:t>More Perfect </a:t>
            </a:r>
            <a:r>
              <a:rPr lang="en-US" dirty="0"/>
              <a:t>(AAAS) </a:t>
            </a:r>
          </a:p>
          <a:p>
            <a:pPr lvl="1"/>
            <a:r>
              <a:rPr lang="en-US" dirty="0"/>
              <a:t>Congressional dialogues after the events of Jan. 6</a:t>
            </a:r>
            <a:r>
              <a:rPr lang="en-US" baseline="30000" dirty="0"/>
              <a:t>th </a:t>
            </a:r>
            <a:endParaRPr lang="en-US" dirty="0"/>
          </a:p>
          <a:p>
            <a:pPr lvl="1"/>
            <a:endParaRPr lang="en-US" dirty="0"/>
          </a:p>
        </p:txBody>
      </p:sp>
    </p:spTree>
    <p:extLst>
      <p:ext uri="{BB962C8B-B14F-4D97-AF65-F5344CB8AC3E}">
        <p14:creationId xmlns:p14="http://schemas.microsoft.com/office/powerpoint/2010/main" val="1040601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FF63-05CF-A5DD-C798-087FCFA729E2}"/>
              </a:ext>
            </a:extLst>
          </p:cNvPr>
          <p:cNvSpPr>
            <a:spLocks noGrp="1"/>
          </p:cNvSpPr>
          <p:nvPr>
            <p:ph type="title"/>
          </p:nvPr>
        </p:nvSpPr>
        <p:spPr/>
        <p:txBody>
          <a:bodyPr/>
          <a:lstStyle/>
          <a:p>
            <a:r>
              <a:rPr lang="en-US" dirty="0"/>
              <a:t>A few reflections from experience</a:t>
            </a:r>
          </a:p>
        </p:txBody>
      </p:sp>
      <p:sp>
        <p:nvSpPr>
          <p:cNvPr id="3" name="Content Placeholder 2">
            <a:extLst>
              <a:ext uri="{FF2B5EF4-FFF2-40B4-BE49-F238E27FC236}">
                <a16:creationId xmlns:a16="http://schemas.microsoft.com/office/drawing/2014/main" id="{FA574F33-BD5B-F2F3-13B1-6B36EFBA8932}"/>
              </a:ext>
            </a:extLst>
          </p:cNvPr>
          <p:cNvSpPr>
            <a:spLocks noGrp="1"/>
          </p:cNvSpPr>
          <p:nvPr>
            <p:ph idx="1"/>
          </p:nvPr>
        </p:nvSpPr>
        <p:spPr>
          <a:xfrm>
            <a:off x="1154954" y="2603500"/>
            <a:ext cx="8825659" cy="3655410"/>
          </a:xfrm>
        </p:spPr>
        <p:txBody>
          <a:bodyPr>
            <a:normAutofit lnSpcReduction="10000"/>
          </a:bodyPr>
          <a:lstStyle/>
          <a:p>
            <a:pPr>
              <a:spcBef>
                <a:spcPts val="2200"/>
              </a:spcBef>
            </a:pPr>
            <a:r>
              <a:rPr lang="en-US" sz="2400" dirty="0"/>
              <a:t>Interests still matter</a:t>
            </a:r>
          </a:p>
          <a:p>
            <a:pPr>
              <a:spcBef>
                <a:spcPts val="2200"/>
              </a:spcBef>
            </a:pPr>
            <a:r>
              <a:rPr lang="en-US" sz="2400" dirty="0"/>
              <a:t>Partisan identities are more often dominant</a:t>
            </a:r>
          </a:p>
          <a:p>
            <a:pPr>
              <a:spcBef>
                <a:spcPts val="2200"/>
              </a:spcBef>
            </a:pPr>
            <a:r>
              <a:rPr lang="en-US" sz="2400" dirty="0"/>
              <a:t>Connecting as people and building personal relationships is now essential for making progress on polarized issues</a:t>
            </a:r>
          </a:p>
          <a:p>
            <a:pPr>
              <a:spcBef>
                <a:spcPts val="2200"/>
              </a:spcBef>
            </a:pPr>
            <a:r>
              <a:rPr lang="en-US" sz="2400" dirty="0"/>
              <a:t>Everyone we work with wants to make the country better, and is willing to work with people with whom they disagree to get the job done</a:t>
            </a:r>
          </a:p>
        </p:txBody>
      </p:sp>
    </p:spTree>
    <p:extLst>
      <p:ext uri="{BB962C8B-B14F-4D97-AF65-F5344CB8AC3E}">
        <p14:creationId xmlns:p14="http://schemas.microsoft.com/office/powerpoint/2010/main" val="787891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B171-A60B-3E40-582E-A4B42D2BBD2C}"/>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D263304-9601-B088-B1A1-EBDE4CB0740C}"/>
              </a:ext>
            </a:extLst>
          </p:cNvPr>
          <p:cNvSpPr>
            <a:spLocks noGrp="1"/>
          </p:cNvSpPr>
          <p:nvPr>
            <p:ph idx="1"/>
          </p:nvPr>
        </p:nvSpPr>
        <p:spPr/>
        <p:txBody>
          <a:bodyPr/>
          <a:lstStyle/>
          <a:p>
            <a:r>
              <a:rPr lang="en-US" dirty="0"/>
              <a:t>How have we become so politically polarized? </a:t>
            </a:r>
          </a:p>
          <a:p>
            <a:r>
              <a:rPr lang="en-US" dirty="0"/>
              <a:t>Where is the public today?</a:t>
            </a:r>
          </a:p>
          <a:p>
            <a:r>
              <a:rPr lang="en-US" dirty="0"/>
              <a:t>What are the main levers for addressing polarization?</a:t>
            </a:r>
          </a:p>
          <a:p>
            <a:r>
              <a:rPr lang="en-US" dirty="0"/>
              <a:t>What can mediators do?</a:t>
            </a:r>
          </a:p>
          <a:p>
            <a:r>
              <a:rPr lang="en-US" dirty="0"/>
              <a:t>Where do we go from here? </a:t>
            </a:r>
          </a:p>
          <a:p>
            <a:endParaRPr lang="en-US" dirty="0"/>
          </a:p>
          <a:p>
            <a:pPr marL="0" indent="0">
              <a:buNone/>
            </a:pPr>
            <a:endParaRPr lang="en-US" dirty="0"/>
          </a:p>
        </p:txBody>
      </p:sp>
    </p:spTree>
    <p:extLst>
      <p:ext uri="{BB962C8B-B14F-4D97-AF65-F5344CB8AC3E}">
        <p14:creationId xmlns:p14="http://schemas.microsoft.com/office/powerpoint/2010/main" val="994824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26D02F7-77D1-D4CB-CED5-79866A0649C6}"/>
              </a:ext>
            </a:extLst>
          </p:cNvPr>
          <p:cNvSpPr txBox="1"/>
          <p:nvPr/>
        </p:nvSpPr>
        <p:spPr>
          <a:xfrm>
            <a:off x="359764" y="359764"/>
            <a:ext cx="11692328" cy="2308324"/>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B31CE150-6569-7521-BA03-0F8A1B1DA054}"/>
              </a:ext>
            </a:extLst>
          </p:cNvPr>
          <p:cNvSpPr txBox="1"/>
          <p:nvPr/>
        </p:nvSpPr>
        <p:spPr>
          <a:xfrm>
            <a:off x="254833" y="2601"/>
            <a:ext cx="11937167" cy="738664"/>
          </a:xfrm>
          <a:prstGeom prst="rect">
            <a:avLst/>
          </a:prstGeom>
          <a:solidFill>
            <a:schemeClr val="bg1"/>
          </a:solidFill>
        </p:spPr>
        <p:txBody>
          <a:bodyPr wrap="square" rtlCol="0">
            <a:spAutoFit/>
          </a:bodyPr>
          <a:lstStyle/>
          <a:p>
            <a:endParaRPr lang="en-US" b="1" dirty="0"/>
          </a:p>
          <a:p>
            <a:r>
              <a:rPr lang="en-US" sz="2400" b="1" dirty="0"/>
              <a:t>A framework for building consensus on polarized issues</a:t>
            </a:r>
          </a:p>
        </p:txBody>
      </p:sp>
      <p:sp>
        <p:nvSpPr>
          <p:cNvPr id="6" name="TextBox 5">
            <a:extLst>
              <a:ext uri="{FF2B5EF4-FFF2-40B4-BE49-F238E27FC236}">
                <a16:creationId xmlns:a16="http://schemas.microsoft.com/office/drawing/2014/main" id="{C1F0B06B-D539-6642-AE02-5F649DC63D50}"/>
              </a:ext>
            </a:extLst>
          </p:cNvPr>
          <p:cNvSpPr txBox="1"/>
          <p:nvPr/>
        </p:nvSpPr>
        <p:spPr>
          <a:xfrm>
            <a:off x="1764632" y="5550568"/>
            <a:ext cx="2550694" cy="369332"/>
          </a:xfrm>
          <a:prstGeom prst="rect">
            <a:avLst/>
          </a:prstGeom>
          <a:solidFill>
            <a:schemeClr val="bg1"/>
          </a:solidFill>
        </p:spPr>
        <p:txBody>
          <a:bodyPr wrap="square" rtlCol="0">
            <a:spAutoFit/>
          </a:bodyPr>
          <a:lstStyle/>
          <a:p>
            <a:endParaRPr lang="en-US" dirty="0"/>
          </a:p>
        </p:txBody>
      </p:sp>
      <p:graphicFrame>
        <p:nvGraphicFramePr>
          <p:cNvPr id="4" name="Diagram 3">
            <a:extLst>
              <a:ext uri="{FF2B5EF4-FFF2-40B4-BE49-F238E27FC236}">
                <a16:creationId xmlns:a16="http://schemas.microsoft.com/office/drawing/2014/main" id="{F3105B6B-B50E-5544-BB5B-10B7F627B900}"/>
              </a:ext>
            </a:extLst>
          </p:cNvPr>
          <p:cNvGraphicFramePr/>
          <p:nvPr>
            <p:extLst>
              <p:ext uri="{D42A27DB-BD31-4B8C-83A1-F6EECF244321}">
                <p14:modId xmlns:p14="http://schemas.microsoft.com/office/powerpoint/2010/main" val="115503597"/>
              </p:ext>
            </p:extLst>
          </p:nvPr>
        </p:nvGraphicFramePr>
        <p:xfrm>
          <a:off x="641131" y="938100"/>
          <a:ext cx="10909738" cy="553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731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857B4E66-C2BF-3D48-8688-85E5B4B2CF4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42610999-CACC-5A49-9221-629D89A2F25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0E06ACF0-4355-7043-AEB6-771F15C5AB9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B0F0F58F-0AB8-344E-9D2B-A0E02BE27449}"/>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321EC0A8-25CA-C24B-9EE7-76815E69133E}"/>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4C5FFE1B-E123-F547-942D-6D35E3C380AD}"/>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14DAF55B-7945-CB4C-AF48-EDF3030C0D93}"/>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D16C1AEA-F633-324A-A512-F0B24730C72B}"/>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99A53372-31B3-2C44-8515-B29726F8EDE0}"/>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7AD8D4C4-CD64-EA40-98A3-C0539E447CA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067C3-9776-8CB2-6363-9F82A67F811E}"/>
              </a:ext>
            </a:extLst>
          </p:cNvPr>
          <p:cNvSpPr>
            <a:spLocks noGrp="1"/>
          </p:cNvSpPr>
          <p:nvPr>
            <p:ph type="title"/>
          </p:nvPr>
        </p:nvSpPr>
        <p:spPr/>
        <p:txBody>
          <a:bodyPr/>
          <a:lstStyle/>
          <a:p>
            <a:r>
              <a:rPr lang="en-US" dirty="0"/>
              <a:t>What can mediators do?</a:t>
            </a:r>
          </a:p>
        </p:txBody>
      </p:sp>
      <p:sp>
        <p:nvSpPr>
          <p:cNvPr id="3" name="Content Placeholder 2">
            <a:extLst>
              <a:ext uri="{FF2B5EF4-FFF2-40B4-BE49-F238E27FC236}">
                <a16:creationId xmlns:a16="http://schemas.microsoft.com/office/drawing/2014/main" id="{12BDA26D-D98D-EECF-0776-7629F3C67991}"/>
              </a:ext>
            </a:extLst>
          </p:cNvPr>
          <p:cNvSpPr>
            <a:spLocks noGrp="1"/>
          </p:cNvSpPr>
          <p:nvPr>
            <p:ph idx="1"/>
          </p:nvPr>
        </p:nvSpPr>
        <p:spPr>
          <a:xfrm>
            <a:off x="1219200" y="2477375"/>
            <a:ext cx="8825659" cy="4018017"/>
          </a:xfrm>
        </p:spPr>
        <p:txBody>
          <a:bodyPr>
            <a:normAutofit/>
          </a:bodyPr>
          <a:lstStyle/>
          <a:p>
            <a:r>
              <a:rPr lang="en-US" b="1" dirty="0"/>
              <a:t>As citizens</a:t>
            </a:r>
            <a:r>
              <a:rPr lang="en-US" dirty="0"/>
              <a:t>: use our skills to help our communities have more constructive conversations (schools, affordable housing, policing, etc.)</a:t>
            </a:r>
          </a:p>
          <a:p>
            <a:pPr lvl="1"/>
            <a:r>
              <a:rPr lang="en-US" dirty="0"/>
              <a:t>Don’t have to wear the mediator hat</a:t>
            </a:r>
          </a:p>
          <a:p>
            <a:pPr lvl="1"/>
            <a:r>
              <a:rPr lang="en-US" dirty="0"/>
              <a:t>Reach out to local volunteers who are trying to help the conversation</a:t>
            </a:r>
          </a:p>
          <a:p>
            <a:r>
              <a:rPr lang="en-US" b="1" dirty="0"/>
              <a:t>As practitioners</a:t>
            </a:r>
            <a:r>
              <a:rPr lang="en-US" dirty="0"/>
              <a:t>: some of us can take on formal roles as mediators and advisors on public issues</a:t>
            </a:r>
          </a:p>
          <a:p>
            <a:pPr lvl="1"/>
            <a:r>
              <a:rPr lang="en-US" dirty="0"/>
              <a:t>Better not to do it for the money…</a:t>
            </a:r>
          </a:p>
          <a:p>
            <a:r>
              <a:rPr lang="en-US" b="1" dirty="0"/>
              <a:t>As a professional community: </a:t>
            </a:r>
            <a:r>
              <a:rPr lang="en-US" dirty="0"/>
              <a:t>our core values and principles are relevant to improving governance</a:t>
            </a:r>
          </a:p>
          <a:p>
            <a:pPr lvl="1"/>
            <a:r>
              <a:rPr lang="en-US" dirty="0"/>
              <a:t>Consider whether/when/how to speak as a community on the </a:t>
            </a:r>
            <a:r>
              <a:rPr lang="en-US" u="sng" dirty="0"/>
              <a:t>process</a:t>
            </a:r>
            <a:r>
              <a:rPr lang="en-US" dirty="0"/>
              <a:t> being used to address polarized issues</a:t>
            </a:r>
          </a:p>
        </p:txBody>
      </p:sp>
    </p:spTree>
    <p:extLst>
      <p:ext uri="{BB962C8B-B14F-4D97-AF65-F5344CB8AC3E}">
        <p14:creationId xmlns:p14="http://schemas.microsoft.com/office/powerpoint/2010/main" val="4256187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E27CB-01A0-EF55-08D8-3FCC8A73A14A}"/>
              </a:ext>
            </a:extLst>
          </p:cNvPr>
          <p:cNvSpPr>
            <a:spLocks noGrp="1"/>
          </p:cNvSpPr>
          <p:nvPr>
            <p:ph type="title"/>
          </p:nvPr>
        </p:nvSpPr>
        <p:spPr/>
        <p:txBody>
          <a:bodyPr/>
          <a:lstStyle/>
          <a:p>
            <a:r>
              <a:rPr lang="en-US" dirty="0"/>
              <a:t>A few resources</a:t>
            </a:r>
          </a:p>
        </p:txBody>
      </p:sp>
      <p:sp>
        <p:nvSpPr>
          <p:cNvPr id="3" name="Content Placeholder 2">
            <a:extLst>
              <a:ext uri="{FF2B5EF4-FFF2-40B4-BE49-F238E27FC236}">
                <a16:creationId xmlns:a16="http://schemas.microsoft.com/office/drawing/2014/main" id="{64AD36FA-7C4E-B7FA-DFEE-F8468AB38407}"/>
              </a:ext>
            </a:extLst>
          </p:cNvPr>
          <p:cNvSpPr>
            <a:spLocks noGrp="1"/>
          </p:cNvSpPr>
          <p:nvPr>
            <p:ph idx="1"/>
          </p:nvPr>
        </p:nvSpPr>
        <p:spPr/>
        <p:txBody>
          <a:bodyPr/>
          <a:lstStyle/>
          <a:p>
            <a:r>
              <a:rPr lang="en-US" dirty="0">
                <a:hlinkClick r:id="rId2"/>
              </a:rPr>
              <a:t>https://citizenconnect.us/</a:t>
            </a:r>
            <a:endParaRPr lang="en-US" dirty="0"/>
          </a:p>
          <a:p>
            <a:r>
              <a:rPr lang="en-US" dirty="0"/>
              <a:t>https://</a:t>
            </a:r>
            <a:r>
              <a:rPr lang="en-US" dirty="0" err="1"/>
              <a:t>www.ncdd.org</a:t>
            </a:r>
            <a:r>
              <a:rPr lang="en-US" dirty="0"/>
              <a:t>/</a:t>
            </a:r>
          </a:p>
          <a:p>
            <a:r>
              <a:rPr lang="en-US" dirty="0">
                <a:hlinkClick r:id="rId3"/>
              </a:rPr>
              <a:t>https://www.listenfirstproject.org/listen-first-coalition</a:t>
            </a:r>
            <a:endParaRPr lang="en-US" dirty="0"/>
          </a:p>
          <a:p>
            <a:r>
              <a:rPr lang="en-US" dirty="0"/>
              <a:t>https://</a:t>
            </a:r>
            <a:r>
              <a:rPr lang="en-US" dirty="0" err="1"/>
              <a:t>www.joinmoreperfect.us</a:t>
            </a:r>
            <a:r>
              <a:rPr lang="en-US" dirty="0"/>
              <a:t>/</a:t>
            </a:r>
          </a:p>
        </p:txBody>
      </p:sp>
    </p:spTree>
    <p:extLst>
      <p:ext uri="{BB962C8B-B14F-4D97-AF65-F5344CB8AC3E}">
        <p14:creationId xmlns:p14="http://schemas.microsoft.com/office/powerpoint/2010/main" val="825365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8BD3-8D67-D9D5-0010-CE5E9D30FCA0}"/>
              </a:ext>
            </a:extLst>
          </p:cNvPr>
          <p:cNvSpPr>
            <a:spLocks noGrp="1"/>
          </p:cNvSpPr>
          <p:nvPr>
            <p:ph type="title"/>
          </p:nvPr>
        </p:nvSpPr>
        <p:spPr/>
        <p:txBody>
          <a:bodyPr/>
          <a:lstStyle/>
          <a:p>
            <a:r>
              <a:rPr lang="en-US" dirty="0"/>
              <a:t>Where do we go from here?</a:t>
            </a:r>
          </a:p>
        </p:txBody>
      </p:sp>
      <p:sp>
        <p:nvSpPr>
          <p:cNvPr id="3" name="Content Placeholder 2">
            <a:extLst>
              <a:ext uri="{FF2B5EF4-FFF2-40B4-BE49-F238E27FC236}">
                <a16:creationId xmlns:a16="http://schemas.microsoft.com/office/drawing/2014/main" id="{4722FFF3-1FC5-379B-436C-F8AB8F537063}"/>
              </a:ext>
            </a:extLst>
          </p:cNvPr>
          <p:cNvSpPr>
            <a:spLocks noGrp="1"/>
          </p:cNvSpPr>
          <p:nvPr>
            <p:ph idx="1"/>
          </p:nvPr>
        </p:nvSpPr>
        <p:spPr>
          <a:xfrm>
            <a:off x="1154954" y="2603500"/>
            <a:ext cx="9439474" cy="3416300"/>
          </a:xfrm>
        </p:spPr>
        <p:txBody>
          <a:bodyPr/>
          <a:lstStyle/>
          <a:p>
            <a:pPr>
              <a:spcBef>
                <a:spcPts val="2200"/>
              </a:spcBef>
            </a:pPr>
            <a:r>
              <a:rPr lang="en-US" sz="2800" dirty="0"/>
              <a:t>What do you see as the most important polarization challenges in our communities, and in our country? </a:t>
            </a:r>
          </a:p>
          <a:p>
            <a:pPr>
              <a:spcBef>
                <a:spcPts val="2200"/>
              </a:spcBef>
            </a:pPr>
            <a:r>
              <a:rPr lang="en-US" sz="2800" dirty="0"/>
              <a:t>What do you think needs to be done?</a:t>
            </a:r>
          </a:p>
          <a:p>
            <a:pPr>
              <a:spcBef>
                <a:spcPts val="2200"/>
              </a:spcBef>
            </a:pPr>
            <a:r>
              <a:rPr lang="en-US" sz="2800" dirty="0"/>
              <a:t>What do you think you, and we, can do to help?</a:t>
            </a:r>
            <a:endParaRPr lang="en-US" dirty="0"/>
          </a:p>
        </p:txBody>
      </p:sp>
    </p:spTree>
    <p:extLst>
      <p:ext uri="{BB962C8B-B14F-4D97-AF65-F5344CB8AC3E}">
        <p14:creationId xmlns:p14="http://schemas.microsoft.com/office/powerpoint/2010/main" val="1770590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D858A-C01C-5B8F-CF50-6681821DA2FA}"/>
              </a:ext>
            </a:extLst>
          </p:cNvPr>
          <p:cNvSpPr>
            <a:spLocks noGrp="1"/>
          </p:cNvSpPr>
          <p:nvPr>
            <p:ph type="title"/>
          </p:nvPr>
        </p:nvSpPr>
        <p:spPr/>
        <p:txBody>
          <a:bodyPr/>
          <a:lstStyle/>
          <a:p>
            <a:r>
              <a:rPr lang="en-US" dirty="0"/>
              <a:t>Major changes in the US since 1960</a:t>
            </a:r>
          </a:p>
        </p:txBody>
      </p:sp>
      <p:sp>
        <p:nvSpPr>
          <p:cNvPr id="3" name="Content Placeholder 2">
            <a:extLst>
              <a:ext uri="{FF2B5EF4-FFF2-40B4-BE49-F238E27FC236}">
                <a16:creationId xmlns:a16="http://schemas.microsoft.com/office/drawing/2014/main" id="{A71DEF5F-80B6-BD64-586A-2BB748CCD181}"/>
              </a:ext>
            </a:extLst>
          </p:cNvPr>
          <p:cNvSpPr>
            <a:spLocks noGrp="1"/>
          </p:cNvSpPr>
          <p:nvPr>
            <p:ph idx="1"/>
          </p:nvPr>
        </p:nvSpPr>
        <p:spPr>
          <a:xfrm>
            <a:off x="993228" y="2396359"/>
            <a:ext cx="10042634" cy="4351281"/>
          </a:xfrm>
        </p:spPr>
        <p:txBody>
          <a:bodyPr>
            <a:normAutofit lnSpcReduction="10000"/>
          </a:bodyPr>
          <a:lstStyle/>
          <a:p>
            <a:r>
              <a:rPr lang="en-US" sz="2800" dirty="0"/>
              <a:t>Economic: globalization, automation, capital advantages, the knowledge economy</a:t>
            </a:r>
          </a:p>
          <a:p>
            <a:r>
              <a:rPr lang="en-US" sz="2800" dirty="0"/>
              <a:t>Social: demographic shift, new social movements, more education, residential and virtual segregation</a:t>
            </a:r>
          </a:p>
          <a:p>
            <a:r>
              <a:rPr lang="en-US" sz="2800" dirty="0"/>
              <a:t>Political: two realignments of the political parties</a:t>
            </a:r>
          </a:p>
          <a:p>
            <a:pPr lvl="1"/>
            <a:r>
              <a:rPr lang="en-US" sz="2400" dirty="0"/>
              <a:t>Republicans  1960s-1990s conservative movement and Reagan coalition; 2010- populism and nativism</a:t>
            </a:r>
          </a:p>
          <a:p>
            <a:pPr lvl="1"/>
            <a:r>
              <a:rPr lang="en-US" sz="2400" dirty="0"/>
              <a:t>Democrats: 1960s-1980s end of the New Deal coalition and rise of the new Left; 1990s- multiracial coalition with centrist leadership</a:t>
            </a:r>
          </a:p>
        </p:txBody>
      </p:sp>
    </p:spTree>
    <p:extLst>
      <p:ext uri="{BB962C8B-B14F-4D97-AF65-F5344CB8AC3E}">
        <p14:creationId xmlns:p14="http://schemas.microsoft.com/office/powerpoint/2010/main" val="225620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D1A36-A225-09BC-2366-061316B926B8}"/>
              </a:ext>
            </a:extLst>
          </p:cNvPr>
          <p:cNvSpPr>
            <a:spLocks noGrp="1"/>
          </p:cNvSpPr>
          <p:nvPr>
            <p:ph type="title"/>
          </p:nvPr>
        </p:nvSpPr>
        <p:spPr/>
        <p:txBody>
          <a:bodyPr/>
          <a:lstStyle/>
          <a:p>
            <a:r>
              <a:rPr lang="en-US" dirty="0"/>
              <a:t>Drivers of polarization</a:t>
            </a:r>
          </a:p>
        </p:txBody>
      </p:sp>
      <p:sp>
        <p:nvSpPr>
          <p:cNvPr id="3" name="Content Placeholder 2">
            <a:extLst>
              <a:ext uri="{FF2B5EF4-FFF2-40B4-BE49-F238E27FC236}">
                <a16:creationId xmlns:a16="http://schemas.microsoft.com/office/drawing/2014/main" id="{56296354-D063-62F9-8DD5-C0137CDD6A84}"/>
              </a:ext>
            </a:extLst>
          </p:cNvPr>
          <p:cNvSpPr>
            <a:spLocks noGrp="1"/>
          </p:cNvSpPr>
          <p:nvPr>
            <p:ph idx="1"/>
          </p:nvPr>
        </p:nvSpPr>
        <p:spPr/>
        <p:txBody>
          <a:bodyPr>
            <a:normAutofit lnSpcReduction="10000"/>
          </a:bodyPr>
          <a:lstStyle/>
          <a:p>
            <a:r>
              <a:rPr lang="en-US" sz="2800" dirty="0"/>
              <a:t>Economic</a:t>
            </a:r>
          </a:p>
          <a:p>
            <a:pPr lvl="1"/>
            <a:r>
              <a:rPr lang="en-US" sz="2400" dirty="0"/>
              <a:t>White working class disillusioned with Democratic party</a:t>
            </a:r>
          </a:p>
          <a:p>
            <a:pPr lvl="1"/>
            <a:r>
              <a:rPr lang="en-US" sz="2400" dirty="0"/>
              <a:t>Immigration perceived as threat to jobs</a:t>
            </a:r>
          </a:p>
          <a:p>
            <a:pPr lvl="1"/>
            <a:r>
              <a:rPr lang="en-US" sz="2400" dirty="0"/>
              <a:t>Pervasive economic insecurity increases appeal of populism</a:t>
            </a:r>
          </a:p>
          <a:p>
            <a:pPr lvl="1"/>
            <a:r>
              <a:rPr lang="en-US" sz="2400" dirty="0"/>
              <a:t>Highly educated professional class becomes more progressive</a:t>
            </a:r>
          </a:p>
          <a:p>
            <a:pPr marL="0" indent="0">
              <a:buNone/>
            </a:pPr>
            <a:endParaRPr lang="en-US" sz="2800" dirty="0"/>
          </a:p>
        </p:txBody>
      </p:sp>
    </p:spTree>
    <p:extLst>
      <p:ext uri="{BB962C8B-B14F-4D97-AF65-F5344CB8AC3E}">
        <p14:creationId xmlns:p14="http://schemas.microsoft.com/office/powerpoint/2010/main" val="3932955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135DA0F-3957-AFEC-A455-98972422B178}"/>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4400" b="0" i="0" kern="1200" dirty="0">
                <a:solidFill>
                  <a:srgbClr val="EBEBEB"/>
                </a:solidFill>
                <a:latin typeface="+mj-lt"/>
                <a:ea typeface="+mj-ea"/>
                <a:cs typeface="+mj-cs"/>
              </a:rPr>
              <a:t>Incomes since 1967</a:t>
            </a:r>
          </a:p>
        </p:txBody>
      </p:sp>
      <p:grpSp>
        <p:nvGrpSpPr>
          <p:cNvPr id="15" name="Group 14">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6" name="Rectangle 15">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8"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4" name="Picture 3">
            <a:extLst>
              <a:ext uri="{FF2B5EF4-FFF2-40B4-BE49-F238E27FC236}">
                <a16:creationId xmlns:a16="http://schemas.microsoft.com/office/drawing/2014/main" id="{E8A5BD6D-74EF-0B47-FE61-67069F5B2E47}"/>
              </a:ext>
            </a:extLst>
          </p:cNvPr>
          <p:cNvPicPr>
            <a:picLocks noChangeAspect="1"/>
          </p:cNvPicPr>
          <p:nvPr/>
        </p:nvPicPr>
        <p:blipFill>
          <a:blip r:embed="rId3"/>
          <a:stretch>
            <a:fillRect/>
          </a:stretch>
        </p:blipFill>
        <p:spPr>
          <a:xfrm>
            <a:off x="180500" y="630621"/>
            <a:ext cx="7693138" cy="5596758"/>
          </a:xfrm>
          <a:prstGeom prst="rect">
            <a:avLst/>
          </a:prstGeom>
        </p:spPr>
      </p:pic>
    </p:spTree>
    <p:extLst>
      <p:ext uri="{BB962C8B-B14F-4D97-AF65-F5344CB8AC3E}">
        <p14:creationId xmlns:p14="http://schemas.microsoft.com/office/powerpoint/2010/main" val="1149908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ED2E2BB-3846-41EB-9F1E-92C33C4A8F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C73D5773-5AC9-444A-A47A-EB6656ACD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5">
              <a:extLst>
                <a:ext uri="{FF2B5EF4-FFF2-40B4-BE49-F238E27FC236}">
                  <a16:creationId xmlns:a16="http://schemas.microsoft.com/office/drawing/2014/main" id="{81EB4475-C020-4325-AF59-31FCBFB7C5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4" name="Rectangle 13">
            <a:extLst>
              <a:ext uri="{FF2B5EF4-FFF2-40B4-BE49-F238E27FC236}">
                <a16:creationId xmlns:a16="http://schemas.microsoft.com/office/drawing/2014/main" id="{F7689D68-C339-4D5B-9DAA-E13F6BD4D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4D564D1C-BBBA-41AB-8D3D-65E6513686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D63F519-D67F-403F-938E-102A5A37D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Freeform: Shape 19">
            <a:extLst>
              <a:ext uri="{FF2B5EF4-FFF2-40B4-BE49-F238E27FC236}">
                <a16:creationId xmlns:a16="http://schemas.microsoft.com/office/drawing/2014/main" id="{0690B2E9-00B3-4554-8C5C-2D5134ADF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133850"/>
            <a:ext cx="11277600" cy="2250018"/>
          </a:xfrm>
          <a:custGeom>
            <a:avLst/>
            <a:gdLst>
              <a:gd name="connsiteX0" fmla="*/ 5264150 w 11277600"/>
              <a:gd name="connsiteY0" fmla="*/ 0 h 2250018"/>
              <a:gd name="connsiteX1" fmla="*/ 5499100 w 11277600"/>
              <a:gd name="connsiteY1" fmla="*/ 1588 h 2250018"/>
              <a:gd name="connsiteX2" fmla="*/ 5730875 w 11277600"/>
              <a:gd name="connsiteY2" fmla="*/ 1588 h 2250018"/>
              <a:gd name="connsiteX3" fmla="*/ 5961063 w 11277600"/>
              <a:gd name="connsiteY3" fmla="*/ 4763 h 2250018"/>
              <a:gd name="connsiteX4" fmla="*/ 6186488 w 11277600"/>
              <a:gd name="connsiteY4" fmla="*/ 9525 h 2250018"/>
              <a:gd name="connsiteX5" fmla="*/ 6410325 w 11277600"/>
              <a:gd name="connsiteY5" fmla="*/ 14288 h 2250018"/>
              <a:gd name="connsiteX6" fmla="*/ 6629400 w 11277600"/>
              <a:gd name="connsiteY6" fmla="*/ 19050 h 2250018"/>
              <a:gd name="connsiteX7" fmla="*/ 6846888 w 11277600"/>
              <a:gd name="connsiteY7" fmla="*/ 26988 h 2250018"/>
              <a:gd name="connsiteX8" fmla="*/ 7061200 w 11277600"/>
              <a:gd name="connsiteY8" fmla="*/ 34925 h 2250018"/>
              <a:gd name="connsiteX9" fmla="*/ 7270750 w 11277600"/>
              <a:gd name="connsiteY9" fmla="*/ 42863 h 2250018"/>
              <a:gd name="connsiteX10" fmla="*/ 7680325 w 11277600"/>
              <a:gd name="connsiteY10" fmla="*/ 63500 h 2250018"/>
              <a:gd name="connsiteX11" fmla="*/ 8072438 w 11277600"/>
              <a:gd name="connsiteY11" fmla="*/ 85725 h 2250018"/>
              <a:gd name="connsiteX12" fmla="*/ 8448675 w 11277600"/>
              <a:gd name="connsiteY12" fmla="*/ 109538 h 2250018"/>
              <a:gd name="connsiteX13" fmla="*/ 8805862 w 11277600"/>
              <a:gd name="connsiteY13" fmla="*/ 134938 h 2250018"/>
              <a:gd name="connsiteX14" fmla="*/ 9145588 w 11277600"/>
              <a:gd name="connsiteY14" fmla="*/ 161925 h 2250018"/>
              <a:gd name="connsiteX15" fmla="*/ 9461500 w 11277600"/>
              <a:gd name="connsiteY15" fmla="*/ 190500 h 2250018"/>
              <a:gd name="connsiteX16" fmla="*/ 9758362 w 11277600"/>
              <a:gd name="connsiteY16" fmla="*/ 219075 h 2250018"/>
              <a:gd name="connsiteX17" fmla="*/ 10031412 w 11277600"/>
              <a:gd name="connsiteY17" fmla="*/ 247650 h 2250018"/>
              <a:gd name="connsiteX18" fmla="*/ 10282238 w 11277600"/>
              <a:gd name="connsiteY18" fmla="*/ 274638 h 2250018"/>
              <a:gd name="connsiteX19" fmla="*/ 10504488 w 11277600"/>
              <a:gd name="connsiteY19" fmla="*/ 300038 h 2250018"/>
              <a:gd name="connsiteX20" fmla="*/ 10704512 w 11277600"/>
              <a:gd name="connsiteY20" fmla="*/ 323850 h 2250018"/>
              <a:gd name="connsiteX21" fmla="*/ 10874375 w 11277600"/>
              <a:gd name="connsiteY21" fmla="*/ 344488 h 2250018"/>
              <a:gd name="connsiteX22" fmla="*/ 11015662 w 11277600"/>
              <a:gd name="connsiteY22" fmla="*/ 363538 h 2250018"/>
              <a:gd name="connsiteX23" fmla="*/ 11210925 w 11277600"/>
              <a:gd name="connsiteY23" fmla="*/ 390525 h 2250018"/>
              <a:gd name="connsiteX24" fmla="*/ 11277600 w 11277600"/>
              <a:gd name="connsiteY24" fmla="*/ 400050 h 2250018"/>
              <a:gd name="connsiteX25" fmla="*/ 11277600 w 11277600"/>
              <a:gd name="connsiteY25" fmla="*/ 2250018 h 2250018"/>
              <a:gd name="connsiteX26" fmla="*/ 0 w 11277600"/>
              <a:gd name="connsiteY26" fmla="*/ 2250018 h 2250018"/>
              <a:gd name="connsiteX27" fmla="*/ 0 w 11277600"/>
              <a:gd name="connsiteY27" fmla="*/ 398463 h 2250018"/>
              <a:gd name="connsiteX28" fmla="*/ 255588 w 11277600"/>
              <a:gd name="connsiteY28" fmla="*/ 358775 h 2250018"/>
              <a:gd name="connsiteX29" fmla="*/ 511175 w 11277600"/>
              <a:gd name="connsiteY29" fmla="*/ 320675 h 2250018"/>
              <a:gd name="connsiteX30" fmla="*/ 766762 w 11277600"/>
              <a:gd name="connsiteY30" fmla="*/ 284163 h 2250018"/>
              <a:gd name="connsiteX31" fmla="*/ 1023938 w 11277600"/>
              <a:gd name="connsiteY31" fmla="*/ 252413 h 2250018"/>
              <a:gd name="connsiteX32" fmla="*/ 1279525 w 11277600"/>
              <a:gd name="connsiteY32" fmla="*/ 220663 h 2250018"/>
              <a:gd name="connsiteX33" fmla="*/ 1536700 w 11277600"/>
              <a:gd name="connsiteY33" fmla="*/ 190500 h 2250018"/>
              <a:gd name="connsiteX34" fmla="*/ 1790700 w 11277600"/>
              <a:gd name="connsiteY34" fmla="*/ 165100 h 2250018"/>
              <a:gd name="connsiteX35" fmla="*/ 2047875 w 11277600"/>
              <a:gd name="connsiteY35" fmla="*/ 141288 h 2250018"/>
              <a:gd name="connsiteX36" fmla="*/ 2303462 w 11277600"/>
              <a:gd name="connsiteY36" fmla="*/ 119063 h 2250018"/>
              <a:gd name="connsiteX37" fmla="*/ 2555875 w 11277600"/>
              <a:gd name="connsiteY37" fmla="*/ 100013 h 2250018"/>
              <a:gd name="connsiteX38" fmla="*/ 2809875 w 11277600"/>
              <a:gd name="connsiteY38" fmla="*/ 80963 h 2250018"/>
              <a:gd name="connsiteX39" fmla="*/ 3062288 w 11277600"/>
              <a:gd name="connsiteY39" fmla="*/ 65088 h 2250018"/>
              <a:gd name="connsiteX40" fmla="*/ 3313113 w 11277600"/>
              <a:gd name="connsiteY40" fmla="*/ 52388 h 2250018"/>
              <a:gd name="connsiteX41" fmla="*/ 3563938 w 11277600"/>
              <a:gd name="connsiteY41" fmla="*/ 39688 h 2250018"/>
              <a:gd name="connsiteX42" fmla="*/ 3811588 w 11277600"/>
              <a:gd name="connsiteY42" fmla="*/ 28575 h 2250018"/>
              <a:gd name="connsiteX43" fmla="*/ 4057650 w 11277600"/>
              <a:gd name="connsiteY43" fmla="*/ 20638 h 2250018"/>
              <a:gd name="connsiteX44" fmla="*/ 4303713 w 11277600"/>
              <a:gd name="connsiteY44" fmla="*/ 14288 h 2250018"/>
              <a:gd name="connsiteX45" fmla="*/ 4546600 w 11277600"/>
              <a:gd name="connsiteY45" fmla="*/ 7938 h 2250018"/>
              <a:gd name="connsiteX46" fmla="*/ 4787900 w 11277600"/>
              <a:gd name="connsiteY46" fmla="*/ 4763 h 2250018"/>
              <a:gd name="connsiteX47" fmla="*/ 5027613 w 11277600"/>
              <a:gd name="connsiteY47" fmla="*/ 1588 h 22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277600" h="2250018">
                <a:moveTo>
                  <a:pt x="5264150" y="0"/>
                </a:moveTo>
                <a:lnTo>
                  <a:pt x="5499100" y="1588"/>
                </a:lnTo>
                <a:lnTo>
                  <a:pt x="5730875" y="1588"/>
                </a:lnTo>
                <a:lnTo>
                  <a:pt x="5961063" y="4763"/>
                </a:lnTo>
                <a:lnTo>
                  <a:pt x="6186488" y="9525"/>
                </a:lnTo>
                <a:lnTo>
                  <a:pt x="6410325" y="14288"/>
                </a:lnTo>
                <a:lnTo>
                  <a:pt x="6629400" y="19050"/>
                </a:lnTo>
                <a:lnTo>
                  <a:pt x="6846888" y="26988"/>
                </a:lnTo>
                <a:lnTo>
                  <a:pt x="7061200" y="34925"/>
                </a:lnTo>
                <a:lnTo>
                  <a:pt x="7270750" y="42863"/>
                </a:lnTo>
                <a:lnTo>
                  <a:pt x="7680325" y="63500"/>
                </a:lnTo>
                <a:lnTo>
                  <a:pt x="8072438" y="85725"/>
                </a:lnTo>
                <a:lnTo>
                  <a:pt x="8448675" y="109538"/>
                </a:lnTo>
                <a:lnTo>
                  <a:pt x="8805862" y="134938"/>
                </a:lnTo>
                <a:lnTo>
                  <a:pt x="9145588" y="161925"/>
                </a:lnTo>
                <a:lnTo>
                  <a:pt x="9461500" y="190500"/>
                </a:lnTo>
                <a:lnTo>
                  <a:pt x="9758362" y="219075"/>
                </a:lnTo>
                <a:lnTo>
                  <a:pt x="10031412" y="247650"/>
                </a:lnTo>
                <a:lnTo>
                  <a:pt x="10282238" y="274638"/>
                </a:lnTo>
                <a:lnTo>
                  <a:pt x="10504488" y="300038"/>
                </a:lnTo>
                <a:lnTo>
                  <a:pt x="10704512" y="323850"/>
                </a:lnTo>
                <a:lnTo>
                  <a:pt x="10874375" y="344488"/>
                </a:lnTo>
                <a:lnTo>
                  <a:pt x="11015662" y="363538"/>
                </a:lnTo>
                <a:lnTo>
                  <a:pt x="11210925" y="390525"/>
                </a:lnTo>
                <a:lnTo>
                  <a:pt x="11277600" y="400050"/>
                </a:lnTo>
                <a:lnTo>
                  <a:pt x="11277600" y="2250018"/>
                </a:lnTo>
                <a:lnTo>
                  <a:pt x="0" y="2250018"/>
                </a:lnTo>
                <a:lnTo>
                  <a:pt x="0" y="398463"/>
                </a:lnTo>
                <a:lnTo>
                  <a:pt x="255588" y="358775"/>
                </a:lnTo>
                <a:lnTo>
                  <a:pt x="511175" y="320675"/>
                </a:lnTo>
                <a:lnTo>
                  <a:pt x="766762" y="284163"/>
                </a:lnTo>
                <a:lnTo>
                  <a:pt x="1023938" y="252413"/>
                </a:lnTo>
                <a:lnTo>
                  <a:pt x="1279525" y="220663"/>
                </a:lnTo>
                <a:lnTo>
                  <a:pt x="1536700" y="190500"/>
                </a:lnTo>
                <a:lnTo>
                  <a:pt x="1790700" y="165100"/>
                </a:lnTo>
                <a:lnTo>
                  <a:pt x="2047875" y="141288"/>
                </a:lnTo>
                <a:lnTo>
                  <a:pt x="2303462" y="119063"/>
                </a:lnTo>
                <a:lnTo>
                  <a:pt x="2555875" y="100013"/>
                </a:lnTo>
                <a:lnTo>
                  <a:pt x="2809875" y="80963"/>
                </a:lnTo>
                <a:lnTo>
                  <a:pt x="3062288" y="65088"/>
                </a:lnTo>
                <a:lnTo>
                  <a:pt x="3313113" y="52388"/>
                </a:lnTo>
                <a:lnTo>
                  <a:pt x="3563938" y="39688"/>
                </a:lnTo>
                <a:lnTo>
                  <a:pt x="3811588" y="28575"/>
                </a:lnTo>
                <a:lnTo>
                  <a:pt x="4057650" y="20638"/>
                </a:lnTo>
                <a:lnTo>
                  <a:pt x="4303713" y="14288"/>
                </a:lnTo>
                <a:lnTo>
                  <a:pt x="4546600" y="7938"/>
                </a:lnTo>
                <a:lnTo>
                  <a:pt x="4787900" y="4763"/>
                </a:lnTo>
                <a:lnTo>
                  <a:pt x="5027613" y="1588"/>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2" name="Freeform 5">
            <a:extLst>
              <a:ext uri="{FF2B5EF4-FFF2-40B4-BE49-F238E27FC236}">
                <a16:creationId xmlns:a16="http://schemas.microsoft.com/office/drawing/2014/main" id="{25225EF6-7666-40A5-813B-4BE52C74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371525">
            <a:off x="263767" y="411712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 name="Title 1">
            <a:extLst>
              <a:ext uri="{FF2B5EF4-FFF2-40B4-BE49-F238E27FC236}">
                <a16:creationId xmlns:a16="http://schemas.microsoft.com/office/drawing/2014/main" id="{A47017DB-4E04-C8A3-AC0E-813D2CADC499}"/>
              </a:ext>
            </a:extLst>
          </p:cNvPr>
          <p:cNvSpPr>
            <a:spLocks noGrp="1"/>
          </p:cNvSpPr>
          <p:nvPr>
            <p:ph type="title"/>
          </p:nvPr>
        </p:nvSpPr>
        <p:spPr>
          <a:xfrm>
            <a:off x="649976" y="4174067"/>
            <a:ext cx="10893094" cy="1481440"/>
          </a:xfrm>
        </p:spPr>
        <p:txBody>
          <a:bodyPr vert="horz" lIns="91440" tIns="45720" rIns="91440" bIns="45720" rtlCol="0" anchor="b">
            <a:normAutofit/>
          </a:bodyPr>
          <a:lstStyle/>
          <a:p>
            <a:pPr algn="ctr"/>
            <a:r>
              <a:rPr lang="en-US" sz="7200" b="0" i="0" kern="1200" dirty="0">
                <a:solidFill>
                  <a:schemeClr val="bg2"/>
                </a:solidFill>
                <a:latin typeface="+mj-lt"/>
                <a:ea typeface="+mj-ea"/>
                <a:cs typeface="+mj-cs"/>
              </a:rPr>
              <a:t>Economic mobility</a:t>
            </a:r>
          </a:p>
        </p:txBody>
      </p:sp>
      <p:pic>
        <p:nvPicPr>
          <p:cNvPr id="4" name="Picture 3">
            <a:extLst>
              <a:ext uri="{FF2B5EF4-FFF2-40B4-BE49-F238E27FC236}">
                <a16:creationId xmlns:a16="http://schemas.microsoft.com/office/drawing/2014/main" id="{4E6F570F-4877-D616-6BD5-2070E28A99BE}"/>
              </a:ext>
            </a:extLst>
          </p:cNvPr>
          <p:cNvPicPr>
            <a:picLocks noChangeAspect="1"/>
          </p:cNvPicPr>
          <p:nvPr/>
        </p:nvPicPr>
        <p:blipFill>
          <a:blip r:embed="rId4"/>
          <a:stretch>
            <a:fillRect/>
          </a:stretch>
        </p:blipFill>
        <p:spPr>
          <a:xfrm>
            <a:off x="777194" y="750037"/>
            <a:ext cx="4618558" cy="3163712"/>
          </a:xfrm>
          <a:prstGeom prst="roundRect">
            <a:avLst>
              <a:gd name="adj" fmla="val 1858"/>
            </a:avLst>
          </a:prstGeom>
          <a:effectLst/>
        </p:spPr>
      </p:pic>
      <p:pic>
        <p:nvPicPr>
          <p:cNvPr id="5" name="Picture 4">
            <a:extLst>
              <a:ext uri="{FF2B5EF4-FFF2-40B4-BE49-F238E27FC236}">
                <a16:creationId xmlns:a16="http://schemas.microsoft.com/office/drawing/2014/main" id="{031E0717-15C9-9FC7-3042-0DBB56A7DEFB}"/>
              </a:ext>
            </a:extLst>
          </p:cNvPr>
          <p:cNvPicPr>
            <a:picLocks noChangeAspect="1"/>
          </p:cNvPicPr>
          <p:nvPr/>
        </p:nvPicPr>
        <p:blipFill>
          <a:blip r:embed="rId5"/>
          <a:stretch>
            <a:fillRect/>
          </a:stretch>
        </p:blipFill>
        <p:spPr>
          <a:xfrm>
            <a:off x="5852952" y="719638"/>
            <a:ext cx="5241860" cy="3394104"/>
          </a:xfrm>
          <a:prstGeom prst="roundRect">
            <a:avLst>
              <a:gd name="adj" fmla="val 1858"/>
            </a:avLst>
          </a:prstGeom>
          <a:effectLst/>
        </p:spPr>
      </p:pic>
    </p:spTree>
    <p:extLst>
      <p:ext uri="{BB962C8B-B14F-4D97-AF65-F5344CB8AC3E}">
        <p14:creationId xmlns:p14="http://schemas.microsoft.com/office/powerpoint/2010/main" val="4056451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8" name="Rectangle 27">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31" name="Rectangle 30">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47017DB-4E04-C8A3-AC0E-813D2CADC499}"/>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4600" b="0" i="0" kern="1200">
                <a:solidFill>
                  <a:srgbClr val="EBEBEB"/>
                </a:solidFill>
                <a:latin typeface="+mj-lt"/>
                <a:ea typeface="+mj-ea"/>
                <a:cs typeface="+mj-cs"/>
              </a:rPr>
              <a:t>Economic mobility</a:t>
            </a:r>
          </a:p>
        </p:txBody>
      </p:sp>
      <p:grpSp>
        <p:nvGrpSpPr>
          <p:cNvPr id="33" name="Group 32">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34" name="Rectangle 33">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36"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3" name="Picture 2">
            <a:extLst>
              <a:ext uri="{FF2B5EF4-FFF2-40B4-BE49-F238E27FC236}">
                <a16:creationId xmlns:a16="http://schemas.microsoft.com/office/drawing/2014/main" id="{C7645F34-753A-F79C-2848-5DBDD6D697AD}"/>
              </a:ext>
            </a:extLst>
          </p:cNvPr>
          <p:cNvPicPr>
            <a:picLocks noChangeAspect="1"/>
          </p:cNvPicPr>
          <p:nvPr/>
        </p:nvPicPr>
        <p:blipFill>
          <a:blip r:embed="rId4"/>
          <a:stretch>
            <a:fillRect/>
          </a:stretch>
        </p:blipFill>
        <p:spPr>
          <a:xfrm>
            <a:off x="454957" y="725214"/>
            <a:ext cx="7752792" cy="5407571"/>
          </a:xfrm>
          <a:prstGeom prst="rect">
            <a:avLst/>
          </a:prstGeom>
        </p:spPr>
      </p:pic>
    </p:spTree>
    <p:extLst>
      <p:ext uri="{BB962C8B-B14F-4D97-AF65-F5344CB8AC3E}">
        <p14:creationId xmlns:p14="http://schemas.microsoft.com/office/powerpoint/2010/main" val="967895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D1A36-A225-09BC-2366-061316B926B8}"/>
              </a:ext>
            </a:extLst>
          </p:cNvPr>
          <p:cNvSpPr>
            <a:spLocks noGrp="1"/>
          </p:cNvSpPr>
          <p:nvPr>
            <p:ph type="title"/>
          </p:nvPr>
        </p:nvSpPr>
        <p:spPr/>
        <p:txBody>
          <a:bodyPr/>
          <a:lstStyle/>
          <a:p>
            <a:r>
              <a:rPr lang="en-US" dirty="0"/>
              <a:t>Drivers of polarization</a:t>
            </a:r>
          </a:p>
        </p:txBody>
      </p:sp>
      <p:sp>
        <p:nvSpPr>
          <p:cNvPr id="3" name="Content Placeholder 2">
            <a:extLst>
              <a:ext uri="{FF2B5EF4-FFF2-40B4-BE49-F238E27FC236}">
                <a16:creationId xmlns:a16="http://schemas.microsoft.com/office/drawing/2014/main" id="{56296354-D063-62F9-8DD5-C0137CDD6A84}"/>
              </a:ext>
            </a:extLst>
          </p:cNvPr>
          <p:cNvSpPr>
            <a:spLocks noGrp="1"/>
          </p:cNvSpPr>
          <p:nvPr>
            <p:ph idx="1"/>
          </p:nvPr>
        </p:nvSpPr>
        <p:spPr/>
        <p:txBody>
          <a:bodyPr>
            <a:normAutofit fontScale="92500" lnSpcReduction="10000"/>
          </a:bodyPr>
          <a:lstStyle/>
          <a:p>
            <a:r>
              <a:rPr lang="en-US" sz="2800" dirty="0"/>
              <a:t>Social</a:t>
            </a:r>
          </a:p>
          <a:p>
            <a:pPr lvl="1"/>
            <a:r>
              <a:rPr lang="en-US" sz="2400" dirty="0"/>
              <a:t>The meritocracy becomes hereditary</a:t>
            </a:r>
          </a:p>
          <a:p>
            <a:pPr lvl="1"/>
            <a:r>
              <a:rPr lang="en-US" sz="2400" dirty="0"/>
              <a:t>Declining trust in institutions and elites</a:t>
            </a:r>
          </a:p>
          <a:p>
            <a:pPr lvl="1"/>
            <a:r>
              <a:rPr lang="en-US" sz="2400" dirty="0"/>
              <a:t>Declining civic participation</a:t>
            </a:r>
          </a:p>
          <a:p>
            <a:pPr lvl="1"/>
            <a:r>
              <a:rPr lang="en-US" sz="2400" dirty="0"/>
              <a:t>Class-, race-, and ideology-based segregation: residential and virtual </a:t>
            </a:r>
          </a:p>
          <a:p>
            <a:pPr lvl="1"/>
            <a:r>
              <a:rPr lang="en-US" sz="2400" dirty="0"/>
              <a:t>Cultural experience of large cities substantially different from towns and rural areas</a:t>
            </a:r>
          </a:p>
        </p:txBody>
      </p:sp>
    </p:spTree>
    <p:extLst>
      <p:ext uri="{BB962C8B-B14F-4D97-AF65-F5344CB8AC3E}">
        <p14:creationId xmlns:p14="http://schemas.microsoft.com/office/powerpoint/2010/main" val="4098244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EED2E2BB-3846-41EB-9F1E-92C33C4A8F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8" name="Rectangle 27">
              <a:extLst>
                <a:ext uri="{FF2B5EF4-FFF2-40B4-BE49-F238E27FC236}">
                  <a16:creationId xmlns:a16="http://schemas.microsoft.com/office/drawing/2014/main" id="{C73D5773-5AC9-444A-A47A-EB6656ACD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Freeform 5">
              <a:extLst>
                <a:ext uri="{FF2B5EF4-FFF2-40B4-BE49-F238E27FC236}">
                  <a16:creationId xmlns:a16="http://schemas.microsoft.com/office/drawing/2014/main" id="{81EB4475-C020-4325-AF59-31FCBFB7C5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31" name="Rectangle 30">
            <a:extLst>
              <a:ext uri="{FF2B5EF4-FFF2-40B4-BE49-F238E27FC236}">
                <a16:creationId xmlns:a16="http://schemas.microsoft.com/office/drawing/2014/main" id="{F7689D68-C339-4D5B-9DAA-E13F6BD4D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47017DB-4E04-C8A3-AC0E-813D2CADC499}"/>
              </a:ext>
            </a:extLst>
          </p:cNvPr>
          <p:cNvSpPr>
            <a:spLocks noGrp="1"/>
          </p:cNvSpPr>
          <p:nvPr>
            <p:ph type="title"/>
          </p:nvPr>
        </p:nvSpPr>
        <p:spPr>
          <a:xfrm>
            <a:off x="649453" y="4202333"/>
            <a:ext cx="10893094" cy="1915940"/>
          </a:xfrm>
        </p:spPr>
        <p:txBody>
          <a:bodyPr vert="horz" lIns="91440" tIns="45720" rIns="91440" bIns="45720" rtlCol="0" anchor="b">
            <a:normAutofit/>
          </a:bodyPr>
          <a:lstStyle/>
          <a:p>
            <a:pPr algn="ctr"/>
            <a:r>
              <a:rPr lang="en-US" sz="7200" b="0" i="0" kern="1200" dirty="0">
                <a:solidFill>
                  <a:schemeClr val="bg2"/>
                </a:solidFill>
                <a:latin typeface="+mj-lt"/>
                <a:ea typeface="+mj-ea"/>
                <a:cs typeface="+mj-cs"/>
              </a:rPr>
              <a:t>College</a:t>
            </a:r>
          </a:p>
        </p:txBody>
      </p:sp>
      <p:pic>
        <p:nvPicPr>
          <p:cNvPr id="3" name="Picture 2">
            <a:extLst>
              <a:ext uri="{FF2B5EF4-FFF2-40B4-BE49-F238E27FC236}">
                <a16:creationId xmlns:a16="http://schemas.microsoft.com/office/drawing/2014/main" id="{7FAC00EF-708A-F038-C3DA-23C7C5D46195}"/>
              </a:ext>
            </a:extLst>
          </p:cNvPr>
          <p:cNvPicPr>
            <a:picLocks noChangeAspect="1"/>
          </p:cNvPicPr>
          <p:nvPr/>
        </p:nvPicPr>
        <p:blipFill>
          <a:blip r:embed="rId4"/>
          <a:stretch>
            <a:fillRect/>
          </a:stretch>
        </p:blipFill>
        <p:spPr>
          <a:xfrm>
            <a:off x="6461524" y="1143000"/>
            <a:ext cx="5224102" cy="3748294"/>
          </a:xfrm>
          <a:prstGeom prst="roundRect">
            <a:avLst>
              <a:gd name="adj" fmla="val 1858"/>
            </a:avLst>
          </a:prstGeom>
          <a:effectLst>
            <a:outerShdw blurRad="50800" dist="50800" dir="5400000" algn="tl" rotWithShape="0">
              <a:srgbClr val="000000">
                <a:alpha val="43000"/>
              </a:srgbClr>
            </a:outerShdw>
          </a:effectLst>
        </p:spPr>
      </p:pic>
      <p:pic>
        <p:nvPicPr>
          <p:cNvPr id="6" name="Picture 5">
            <a:extLst>
              <a:ext uri="{FF2B5EF4-FFF2-40B4-BE49-F238E27FC236}">
                <a16:creationId xmlns:a16="http://schemas.microsoft.com/office/drawing/2014/main" id="{95427C67-6FCE-848E-4A57-990521DBBABB}"/>
              </a:ext>
            </a:extLst>
          </p:cNvPr>
          <p:cNvPicPr>
            <a:picLocks noChangeAspect="1"/>
          </p:cNvPicPr>
          <p:nvPr/>
        </p:nvPicPr>
        <p:blipFill>
          <a:blip r:embed="rId5"/>
          <a:stretch>
            <a:fillRect/>
          </a:stretch>
        </p:blipFill>
        <p:spPr>
          <a:xfrm>
            <a:off x="547172" y="1369832"/>
            <a:ext cx="5589626" cy="3521462"/>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4612396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4159</TotalTime>
  <Words>1634</Words>
  <Application>Microsoft Macintosh PowerPoint</Application>
  <PresentationFormat>Widescreen</PresentationFormat>
  <Paragraphs>187</Paragraphs>
  <Slides>23</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Calibri Light</vt:lpstr>
      <vt:lpstr>Century Gothic</vt:lpstr>
      <vt:lpstr>Sailec-Bold</vt:lpstr>
      <vt:lpstr>Sailec-Regular</vt:lpstr>
      <vt:lpstr>System Font Regular</vt:lpstr>
      <vt:lpstr>Wingdings 3</vt:lpstr>
      <vt:lpstr>Ion Boardroom</vt:lpstr>
      <vt:lpstr>Mediating in a polarized society</vt:lpstr>
      <vt:lpstr>Overview</vt:lpstr>
      <vt:lpstr>Major changes in the US since 1960</vt:lpstr>
      <vt:lpstr>Drivers of polarization</vt:lpstr>
      <vt:lpstr>Incomes since 1967</vt:lpstr>
      <vt:lpstr>Economic mobility</vt:lpstr>
      <vt:lpstr>Economic mobility</vt:lpstr>
      <vt:lpstr>Drivers of polarization</vt:lpstr>
      <vt:lpstr>College</vt:lpstr>
      <vt:lpstr>Drivers of polarization</vt:lpstr>
      <vt:lpstr>2020 vote for Biden &amp; Trump by county</vt:lpstr>
      <vt:lpstr>Where is the public now?</vt:lpstr>
      <vt:lpstr>Where is the public now?</vt:lpstr>
      <vt:lpstr>From the Hidden Tribes Report</vt:lpstr>
      <vt:lpstr>Rs get Ds wrong</vt:lpstr>
      <vt:lpstr>Ds get Rs wrong</vt:lpstr>
      <vt:lpstr>How can we address the drivers of polarization?</vt:lpstr>
      <vt:lpstr>A few experiences with initiatives aimed at bridging major divisions</vt:lpstr>
      <vt:lpstr>A few reflections from experience</vt:lpstr>
      <vt:lpstr>PowerPoint Presentation</vt:lpstr>
      <vt:lpstr>What can mediators do?</vt:lpstr>
      <vt:lpstr>A few resources</vt:lpstr>
      <vt:lpstr>Where do we go from here?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Fairman</dc:creator>
  <cp:lastModifiedBy>David Fairman</cp:lastModifiedBy>
  <cp:revision>8</cp:revision>
  <dcterms:created xsi:type="dcterms:W3CDTF">2023-10-16T18:42:24Z</dcterms:created>
  <dcterms:modified xsi:type="dcterms:W3CDTF">2023-10-19T16:01:47Z</dcterms:modified>
</cp:coreProperties>
</file>